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96" r:id="rId3"/>
    <p:sldId id="302" r:id="rId4"/>
    <p:sldId id="297" r:id="rId5"/>
    <p:sldId id="303" r:id="rId6"/>
    <p:sldId id="305" r:id="rId7"/>
    <p:sldId id="264" r:id="rId8"/>
    <p:sldId id="304" r:id="rId9"/>
    <p:sldId id="298" r:id="rId10"/>
    <p:sldId id="282" r:id="rId11"/>
    <p:sldId id="299" r:id="rId12"/>
    <p:sldId id="300" r:id="rId13"/>
    <p:sldId id="301" r:id="rId14"/>
    <p:sldId id="281" r:id="rId15"/>
    <p:sldId id="286" r:id="rId16"/>
    <p:sldId id="287" r:id="rId17"/>
    <p:sldId id="288" r:id="rId18"/>
    <p:sldId id="289" r:id="rId19"/>
    <p:sldId id="283" r:id="rId20"/>
    <p:sldId id="284" r:id="rId21"/>
    <p:sldId id="293" r:id="rId22"/>
    <p:sldId id="291" r:id="rId23"/>
    <p:sldId id="294" r:id="rId2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 snapToGrid="0">
      <p:cViewPr>
        <p:scale>
          <a:sx n="77" d="100"/>
          <a:sy n="77" d="100"/>
        </p:scale>
        <p:origin x="-116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836712"/>
            <a:ext cx="9048750" cy="5991225"/>
          </a:xfrm>
          <a:prstGeom prst="rect">
            <a:avLst/>
          </a:prstGeom>
        </p:spPr>
      </p:pic>
      <p:pic>
        <p:nvPicPr>
          <p:cNvPr id="7" name="Picture 6" descr="Format-ppt-Saltr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15" y="0"/>
            <a:ext cx="91227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1246987"/>
            <a:ext cx="8064896" cy="504057"/>
          </a:xfrm>
        </p:spPr>
        <p:txBody>
          <a:bodyPr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Interstate Cond Mono - Lgt" panose="02000506030000020004" pitchFamily="2" charset="0"/>
              </a:defRPr>
            </a:lvl1pPr>
          </a:lstStyle>
          <a:p>
            <a:r>
              <a:rPr lang="en-US" dirty="0" err="1" smtClean="0"/>
              <a:t>Titel</a:t>
            </a:r>
            <a:r>
              <a:rPr lang="en-US" dirty="0" smtClean="0"/>
              <a:t>   </a:t>
            </a:r>
            <a:r>
              <a:rPr lang="en-US" dirty="0" err="1" smtClean="0"/>
              <a:t>Spreker</a:t>
            </a:r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ervolgsheet ppt Saltr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615" y="0"/>
            <a:ext cx="912277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91264" cy="4464496"/>
          </a:xfrm>
        </p:spPr>
        <p:txBody>
          <a:bodyPr/>
          <a:lstStyle>
            <a:lvl1pPr marL="271463" indent="-271463">
              <a:tabLst>
                <a:tab pos="271463" algn="l"/>
              </a:tabLst>
              <a:defRPr>
                <a:solidFill>
                  <a:srgbClr val="0079C0"/>
                </a:solidFill>
                <a:latin typeface="Interstate Cond Mono - Lgt" panose="02000506030000020004" pitchFamily="2" charset="0"/>
              </a:defRPr>
            </a:lvl1pPr>
            <a:lvl2pPr marL="631825" indent="-360363">
              <a:tabLst>
                <a:tab pos="631825" algn="l"/>
              </a:tabLst>
              <a:defRPr>
                <a:solidFill>
                  <a:srgbClr val="0079C0"/>
                </a:solidFill>
                <a:latin typeface="Interstate Cond Mono - Lgt" panose="02000506030000020004" pitchFamily="2" charset="0"/>
              </a:defRPr>
            </a:lvl2pPr>
            <a:lvl3pPr marL="271463" indent="-271463">
              <a:tabLst>
                <a:tab pos="271463" algn="l"/>
              </a:tabLst>
              <a:defRPr>
                <a:latin typeface="InterstateLightCondensed" pitchFamily="2" charset="0"/>
              </a:defRPr>
            </a:lvl3pPr>
            <a:lvl4pPr marL="271463" indent="-271463">
              <a:tabLst>
                <a:tab pos="271463" algn="l"/>
              </a:tabLst>
              <a:defRPr>
                <a:latin typeface="InterstateLightCondensed" pitchFamily="2" charset="0"/>
              </a:defRPr>
            </a:lvl4pPr>
            <a:lvl5pPr marL="271463" indent="-271463">
              <a:tabLst>
                <a:tab pos="271463" algn="l"/>
              </a:tabLst>
              <a:defRPr>
                <a:latin typeface="InterstateLightCondensed" pitchFamily="2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1246987"/>
            <a:ext cx="8064896" cy="504057"/>
          </a:xfrm>
        </p:spPr>
        <p:txBody>
          <a:bodyPr>
            <a:noAutofit/>
          </a:bodyPr>
          <a:lstStyle>
            <a:lvl1pPr algn="l">
              <a:defRPr sz="3600" b="0">
                <a:solidFill>
                  <a:schemeClr val="bg1"/>
                </a:solidFill>
                <a:latin typeface="Interstate Cond Mono - Lgt" panose="02000506030000020004" pitchFamily="2" charset="0"/>
              </a:defRPr>
            </a:lvl1pPr>
          </a:lstStyle>
          <a:p>
            <a:r>
              <a:rPr lang="en-US" dirty="0" err="1" smtClean="0"/>
              <a:t>Titel</a:t>
            </a:r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36162-460A-43CE-9399-C13E28F9DB00}" type="datetimeFigureOut">
              <a:rPr lang="nl-NL" smtClean="0"/>
              <a:pPr/>
              <a:t>21-11-2013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F2778-7634-4043-9E30-291CD7EEB5B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ortugalromano.com/wp-content/uploads/2011/09/via-roman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92962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commons/d/d4/Via_romana_de_Parpers_-_Pont_rom%C3%A0_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88" y="3284984"/>
            <a:ext cx="4352483" cy="32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6146" y="2384884"/>
            <a:ext cx="8064896" cy="504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Interstate Cond Mono - Lgt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l-NL" dirty="0" smtClean="0">
                <a:solidFill>
                  <a:srgbClr val="0079C0"/>
                </a:solidFill>
              </a:rPr>
              <a:t>Ontwikkeltraject van een E-health oplossing </a:t>
            </a:r>
            <a:endParaRPr lang="nl-NL" dirty="0">
              <a:solidFill>
                <a:srgbClr val="0079C0"/>
              </a:solidFill>
            </a:endParaRPr>
          </a:p>
          <a:p>
            <a:endParaRPr lang="nl-NL" dirty="0">
              <a:solidFill>
                <a:srgbClr val="0079C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83568" y="1246987"/>
            <a:ext cx="8064896" cy="504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Interstate Cond Mono - Lgt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nl-NL" dirty="0" smtClean="0"/>
              <a:t>Meerdere wegen leiden naar Rome: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609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 aanvraag naar uitslag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16832"/>
            <a:ext cx="8291264" cy="4464496"/>
          </a:xfrm>
        </p:spPr>
        <p:txBody>
          <a:bodyPr/>
          <a:lstStyle/>
          <a:p>
            <a:r>
              <a:rPr lang="nl-NL" dirty="0" err="1" smtClean="0"/>
              <a:t>Pré</a:t>
            </a:r>
            <a:r>
              <a:rPr lang="nl-NL" dirty="0" smtClean="0"/>
              <a:t> aanvraag</a:t>
            </a:r>
          </a:p>
          <a:p>
            <a:r>
              <a:rPr lang="nl-NL" dirty="0" smtClean="0"/>
              <a:t>Consult</a:t>
            </a:r>
          </a:p>
          <a:p>
            <a:r>
              <a:rPr lang="nl-NL" dirty="0" smtClean="0"/>
              <a:t>Aanvraag</a:t>
            </a:r>
          </a:p>
          <a:p>
            <a:r>
              <a:rPr lang="nl-NL" dirty="0" smtClean="0"/>
              <a:t>Afname + analyse</a:t>
            </a:r>
          </a:p>
          <a:p>
            <a:r>
              <a:rPr lang="nl-NL" dirty="0" smtClean="0"/>
              <a:t>Publicatie</a:t>
            </a:r>
          </a:p>
          <a:p>
            <a:r>
              <a:rPr lang="nl-NL" dirty="0" smtClean="0"/>
              <a:t>Consequentie</a:t>
            </a:r>
          </a:p>
          <a:p>
            <a:pPr marL="0" indent="0">
              <a:buNone/>
            </a:pPr>
            <a:r>
              <a:rPr lang="nl-NL" dirty="0" smtClean="0"/>
              <a:t>?  Toekomst: ondersteunen zelfmeting en aanvraag</a:t>
            </a:r>
            <a:endParaRPr lang="nl-NL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4" y="531126"/>
            <a:ext cx="6834756" cy="607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4" y="531126"/>
            <a:ext cx="6834756" cy="607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al 10"/>
          <p:cNvSpPr/>
          <p:nvPr/>
        </p:nvSpPr>
        <p:spPr>
          <a:xfrm>
            <a:off x="3714750" y="4000500"/>
            <a:ext cx="1514475" cy="13573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3" y="0"/>
            <a:ext cx="7432505" cy="66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6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Toegevoegde waarde voor patiënten:</a:t>
            </a:r>
          </a:p>
          <a:p>
            <a:pPr lvl="1"/>
            <a:r>
              <a:rPr lang="nl-NL" dirty="0" smtClean="0"/>
              <a:t>Veilig, betrouwbaar</a:t>
            </a:r>
          </a:p>
          <a:p>
            <a:pPr lvl="1"/>
            <a:r>
              <a:rPr lang="nl-NL" dirty="0" smtClean="0"/>
              <a:t>Intuïtief ontwerp</a:t>
            </a:r>
          </a:p>
          <a:p>
            <a:pPr lvl="1"/>
            <a:r>
              <a:rPr lang="nl-NL" dirty="0" smtClean="0"/>
              <a:t>Niet meer vragen opwerpen</a:t>
            </a:r>
          </a:p>
          <a:p>
            <a:pPr lvl="1"/>
            <a:r>
              <a:rPr lang="nl-NL" dirty="0" smtClean="0"/>
              <a:t>Correct en vriendelijk informeren </a:t>
            </a:r>
          </a:p>
          <a:p>
            <a:pPr marL="271462" lvl="1" indent="0">
              <a:buNone/>
            </a:pPr>
            <a:endParaRPr lang="nl-NL" dirty="0" smtClean="0"/>
          </a:p>
          <a:p>
            <a:pPr lvl="1"/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Kaders</a:t>
            </a:r>
            <a:r>
              <a:rPr lang="en-GB" dirty="0" smtClean="0"/>
              <a:t> en </a:t>
            </a:r>
            <a:r>
              <a:rPr lang="en-GB" dirty="0" err="1" smtClean="0"/>
              <a:t>principes</a:t>
            </a:r>
            <a:endParaRPr lang="en-GB" dirty="0"/>
          </a:p>
        </p:txBody>
      </p:sp>
      <p:pic>
        <p:nvPicPr>
          <p:cNvPr id="2050" name="Picture 2" descr="http://www.nfk.nl/mmbase/images/276385/groep_patien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82" y="4299045"/>
            <a:ext cx="1847631" cy="22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Toegevoegde waarde voor huisartsen</a:t>
            </a:r>
          </a:p>
          <a:p>
            <a:pPr lvl="1"/>
            <a:r>
              <a:rPr lang="nl-NL" dirty="0" smtClean="0"/>
              <a:t>Werkdruk verlagen</a:t>
            </a:r>
          </a:p>
          <a:p>
            <a:pPr lvl="1"/>
            <a:r>
              <a:rPr lang="nl-NL" dirty="0" smtClean="0"/>
              <a:t>Past in praktijk</a:t>
            </a:r>
          </a:p>
          <a:p>
            <a:pPr lvl="1"/>
            <a:r>
              <a:rPr lang="nl-NL" dirty="0" smtClean="0"/>
              <a:t>Aanvrager behoudt controle over publicatie</a:t>
            </a:r>
          </a:p>
          <a:p>
            <a:pPr marL="271462" lvl="1" indent="0">
              <a:buNone/>
            </a:pPr>
            <a:endParaRPr lang="nl-NL" dirty="0" smtClean="0"/>
          </a:p>
          <a:p>
            <a:pPr lvl="1"/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Kaders</a:t>
            </a:r>
            <a:r>
              <a:rPr lang="en-GB" dirty="0" smtClean="0"/>
              <a:t> en </a:t>
            </a:r>
            <a:r>
              <a:rPr lang="en-GB" dirty="0" err="1" smtClean="0"/>
              <a:t>principes</a:t>
            </a:r>
            <a:endParaRPr lang="en-GB" dirty="0"/>
          </a:p>
        </p:txBody>
      </p:sp>
      <p:pic>
        <p:nvPicPr>
          <p:cNvPr id="3074" name="Picture 2" descr="http://www.rtlnieuws.nl/sites/default/files/styles/landscape/public/content/images/archive/12/minder-patienten-bezoeken-vaker-huisarts.jpg?itok=8KhZzX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686" y="5200690"/>
            <a:ext cx="2300547" cy="12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3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Kaders</a:t>
            </a:r>
            <a:r>
              <a:rPr lang="en-GB" dirty="0" smtClean="0"/>
              <a:t> en </a:t>
            </a:r>
            <a:r>
              <a:rPr lang="en-GB" dirty="0" err="1" smtClean="0"/>
              <a:t>principes</a:t>
            </a:r>
            <a:endParaRPr lang="en-GB" dirty="0"/>
          </a:p>
        </p:txBody>
      </p:sp>
      <p:pic>
        <p:nvPicPr>
          <p:cNvPr id="4" name="Picture 4" descr="http://www.vdc-it.nl/blog/wp-content/uploads/2013/03/uitdag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"/>
          <a:stretch/>
        </p:blipFill>
        <p:spPr bwMode="auto">
          <a:xfrm>
            <a:off x="5868144" y="4663296"/>
            <a:ext cx="2952000" cy="17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Eisen IT oplossing</a:t>
            </a:r>
          </a:p>
          <a:p>
            <a:pPr lvl="1"/>
            <a:r>
              <a:rPr lang="nl-NL" dirty="0" smtClean="0"/>
              <a:t>Schaalbaar</a:t>
            </a:r>
          </a:p>
          <a:p>
            <a:pPr lvl="1"/>
            <a:r>
              <a:rPr lang="nl-NL" dirty="0" smtClean="0"/>
              <a:t>Flexibel</a:t>
            </a:r>
          </a:p>
          <a:p>
            <a:pPr lvl="1"/>
            <a:r>
              <a:rPr lang="nl-NL" dirty="0" smtClean="0"/>
              <a:t>Inpasbaar in bestaande IT infrastructuur</a:t>
            </a:r>
          </a:p>
          <a:p>
            <a:pPr lvl="1"/>
            <a:r>
              <a:rPr lang="nl-NL" dirty="0" smtClean="0"/>
              <a:t>Robuust</a:t>
            </a:r>
          </a:p>
          <a:p>
            <a:pPr lvl="1"/>
            <a:r>
              <a:rPr lang="nl-NL" dirty="0" smtClean="0"/>
              <a:t>Beheer(s)baar (afhankelijkheid IT leverancier)</a:t>
            </a:r>
          </a:p>
          <a:p>
            <a:pPr marL="271462" lvl="1" indent="0">
              <a:buNone/>
            </a:pPr>
            <a:endParaRPr lang="nl-NL" dirty="0" smtClean="0"/>
          </a:p>
          <a:p>
            <a:pPr lvl="1"/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824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Content management</a:t>
            </a:r>
          </a:p>
          <a:p>
            <a:pPr lvl="1"/>
            <a:r>
              <a:rPr lang="nl-NL" dirty="0" smtClean="0"/>
              <a:t>Web redactie</a:t>
            </a:r>
          </a:p>
          <a:p>
            <a:r>
              <a:rPr lang="nl-NL" dirty="0" smtClean="0"/>
              <a:t>Gebruik lekentaal</a:t>
            </a:r>
          </a:p>
          <a:p>
            <a:pPr lvl="1"/>
            <a:r>
              <a:rPr lang="nl-NL" dirty="0" smtClean="0"/>
              <a:t>Gelaagde informatie</a:t>
            </a:r>
          </a:p>
          <a:p>
            <a:r>
              <a:rPr lang="nl-NL" dirty="0" smtClean="0"/>
              <a:t>Intuïtief ontwerp en navigatie</a:t>
            </a:r>
          </a:p>
          <a:p>
            <a:pPr lvl="1"/>
            <a:r>
              <a:rPr lang="nl-NL" dirty="0" smtClean="0"/>
              <a:t>Interpretatie door visualisatie </a:t>
            </a:r>
          </a:p>
          <a:p>
            <a:pPr lvl="1"/>
            <a:r>
              <a:rPr lang="nl-NL" dirty="0" smtClean="0"/>
              <a:t>Context bepaling</a:t>
            </a:r>
          </a:p>
          <a:p>
            <a:r>
              <a:rPr lang="nl-NL" dirty="0" smtClean="0"/>
              <a:t>Altijd en overal toegankelijk</a:t>
            </a:r>
          </a:p>
          <a:p>
            <a:r>
              <a:rPr lang="nl-NL" dirty="0" smtClean="0"/>
              <a:t>KIS!</a:t>
            </a:r>
            <a:endParaRPr lang="nl-NL" dirty="0" smtClean="0"/>
          </a:p>
          <a:p>
            <a:pPr lvl="1"/>
            <a:endParaRPr lang="nl-NL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 kaders naar concept voor patiënten</a:t>
            </a:r>
            <a:endParaRPr lang="nl-NL" dirty="0"/>
          </a:p>
        </p:txBody>
      </p:sp>
      <p:sp>
        <p:nvSpPr>
          <p:cNvPr id="4" name="AutoShape 2" descr="data:image/jpeg;base64,/9j/4AAQSkZJRgABAQAAAQABAAD/2wCEAAkGBhIREBQUExQVFRIWFhgTGBQXGRoeFhcYGBseGBUXGBgYHCceGBskGRgVHy8gJCcpLSwtFR4yNTAqNSYrLCkBCQoKDgwOGg8PGiwlHyQsLS8wMi4qLTQqLCwsLCwsLCw0LCwsLCwsLywsLywsKjQpLCwtLCwtLCwsLCwsKSksLP/AABEIAM4A9QMBIgACEQEDEQH/xAAcAAEAAgMBAQEAAAAAAAAAAAAABQYDBAcBAgj/xAA8EAACAQMDAgUCBAQEBgIDAAABAhEDEiEABDEFQQYTIlFhMnFCUoGRBxQjoWKSsdEVM0Ny4fCiwRYkgv/EABoBAQADAQEBAAAAAAAAAAAAAAACAwQFAQb/xAAzEQACAQIFAQYGAQMFAAAAAAAAAQIDEQQSITFBBVFhgZGx8BMicaHB4TIUQtEzYpKi8f/aAAwDAQACEQMRAD8A7jpppoBpppoBpppoBpppoBpppoBpppoBpppoBpppoBpppoBpppoBpppoBpppoBpppoBpppoBpppoBpppoBpppoBpppoBpppoBpprFuK4VST2BP7Z7wNeN2A3G4VFLMYVQST8DnVS3/8AEvbqxWmGchisn0ic8TyJgdpkxxqu+KvGTVGqUkYGneR6YIZQtpVpUEzcrQOCDnjVPq1lJEkCPaSoywETwIM4zj7awVMS72gfSYHpCnHPXT7kdB238USWIeh6YwVbuADabhEwe3f99T218dbZ+7Ac3FTaVkQ0jgZ7jFp+J5R5oWRcsRKtDQT3pkMuGBBz94J1iobkwouP0wcGTEA5HI9uePaAaliJx5Ns+jYeorxTXvvO9Ut0jIHDAoRcGBEEe88RrNOuDbbrTJTNEsbLg5ImQwAtYXSpF0yCINxzxrqfQ/G1CuVSSHsUljbbJUsczz6GkRjWyniFJ2ehwsZ0yphtVqiz6a8Da9nWk5Y01h3O5VFLMwVRkkmANVveeKmiqqqEdEFVSSHFRZYk07frHlrcI+RyNQlNR3LIU5TehatNUHZ+OKgFN3yty06qqplSZa8AAyhSGVhN0RjUtvPE6qWsYPFI1hjHA5/FHqBxMTn21Wq8WXSwlWLtYtGmq/0vxbTq3lyqKp9LFvqXBDZAjDLjPP7zwedWxkpbFE4Sg7SR9aaaakQGmmmgGmmmgGmmmgGmmmgGmmmgGmmmgGmvCdR3VetU6AN7AGAcziZALQDapIifg+x142lqz1RcnZGxv98tJGdpgCTaJMSBgd+dcz8WeIvNQsCbWL0pBNgAYsjLBkG2277rGCY2uq9SrGsDVUpcCpUSQA1N1qufXCABXYCT6YgEyDStyhcBHFW9QyuoSApUwIJkwMFsAjPuBrBWqOenB9D07BxUs0tWrfk067gmfaQAZge/PHHPfMe2sj7yGViRKkATyYEgZEcyM/kAI18EsWNhYrJyfqZfwyActzMTlj2Ovrb7dmPBYkkiSY9oIEA+m4foMYg5bH1N01se1aNQA/iEFSwBMGMBis+q2cHWBQtzfhFonBjJwPYTGTHtjJAmR4bqRTa0kVFDLaCTEusThe6mB+UfB1sbno9MIC7qWIWaRqLcVYelozbLTiRx7nUspQsTBaX54IH+XZSCYIn6hJkxyDyBd+2tpVNKlSqg/wBTNUN6THlm1DAyDer8xiI7zujZ0laL1rG0kshP1NkglgCCDIJPcSTMga9TZBXUF1IaHUq6G0YjIMq0kkdxdOvLHrqRnZevKsXXwJ45dqgobjLO5scEn1sSxVvZew9sDiNXTq3V/KBARne24Kv1NzgDOYBjtriqt5da8NDqbgy9iPYRHI7Y1Z6njSvUIVqhhlN1qxIzNtplDbImebT2GtFPEWjlZwsd0q9RVKSWVrX6klufEBdK3k7jz2RiWovTAV6JHqwwh4V1JiPp4EnUbuN55ZpsrLb5F38uYhPMSmalENN6oUhgZgXA8jEMm1qLuF8pyKl5VWYggCAWZmkgrCkkEcT862urVRXqW0mupgEoIMBQgQWiCVU2n0dsiOdQztotjhIQmorVWv708udzL1ulTpuaSIyNNATcTesKZYgD1XuTdicz2jQ21Yo7ujBLVJGfV/UgAAcyvmqCB2WDGDqaXYViiVKzLWsrLCPIrlWZYVsmFm7HAngARqFTavSZ0IJcAIoiVNoIqhxP/wDQP5gvHBNa3LKOWUMt76a+dnv3epmqb00iGQELVUN2Am4qypHaAcdrucjVn8O+KbCqGYPqec24LsIx6pvXHNoxiNUl6QFNVB9V1+ZvVuChzkkKjCAME86xUdzULfUSHYsRBuLPyYmSZ/cjUFJxd0WVsHGtCz4vr77jvVCuGUMDIIBB9wcj+2suuU+F/GBG4BqQVK2LaxCIGKk2rJBA9I+LeRJnqdKoGAIIIIkEcEHgjXSp1VNHymKws8NLLI+9NNNWmUaaaaAaaaaAaaaaAaaaaAa8J0Zo1HdT6gENNTnzGs5j9vk4x3zrxux6k27Iw9d6pYtqglmxdkKikH+ozD8ItzBnVa6jXNZmSqMIgqMcGnUZCGKF/wAhhxaPymYgzq7neq1JyTLFvLpG8BjbBCKHAIDFVhYMsueTqvndCpURlZgwSy+AsLBUhiQxJKN6m9wQQI1gqVW2drC4Nu/aiRHVTWWu2Q60QA7ZY31L7YBChAGKqxCkiPtquptGsrMrSCyK5IYuS9zyJiBconvlf1neh7h2ApOFHpCq18G1RcqEWte12FkBsjnA15T6slNzcoWixqK6kTBZpBm0ZRgpjEC7VWj1Z1aV6TlGEdrPw/dtO8iD0QIi1HdbGgILlnBliVE5iMGDCngiR4dnYyMQGVg1r5AgEhlvYESGF0CYv+ZJna8ioP8ApkEQp5ByLSV/ExDZ7c60qnVmNKxv+SWFQDNysAEJDAiBaM/IX7mOh0Eqrabd1+H+UZN1WVkUioXBDAUvyn6iIyArGoP1D4wNR9Pe1HqS5YlvSfSBhZVP0EECe+pSj0y7aVLoU0WSwkeup50yGbEUxaCOCIPvqLoIALiIm4EHmLrx/wB0g9/y/GvGiyjlbdt02vyZa9QBjb/gnEC4KPNH04N4qfJwde0q1oUBfUJkRIP5pKiTzyOY1l3dBFsMkhkVs/hOQVDEEmCjRBjGItGtfyyYB+IBAzMY+nm08/H2mLWpopNSgvfce1K59Qj1Sc4j1TPseePfUt/KNSpgl1U1lACKTfbgnzVVbVIaME8giMGIo1CTC5ALTaPUT9wJ7mc5nWVwSCGJlEtBkmFHqW2CODn5k69ViFWMpNK9lz+CR3tooq61GJcGm1MKFaxlUswcsRDLav2LTxGslHqFBPJezF7M7EgtysA2gxwW5yWb5OoXe0SUJP8AzAD35lZjHYAH4gnAnWdgKlND7u8cY+jJhbuZ9JMHy/vr2/YZnRirZnu/w+wnuneJFvpBnAljUrMFICFSFXHcgXPEZvRe2ZDp9VKOzNcgmqayoWJBi6brYJtLQQYEiciJ1UOoqEby3B9P9MlQoa4fUIVRMVC2YynzGpjahU6dgI1+7UGTkFKci4MQoglQTkQTJGIsje5gr0YqEXG9pNeV2/Qm2r7StuERFvJIuyQGqIZ+CR6gM9ojjVf630YpU3FpUEVHhByuSRaF/DBUYzlV99e9P3b7evcLWFO5gzElJiXYsphzMZmJA5FoP109xTN5io5cf0yxJqOx/GscZkifVeBgTb43cU4zou6btZeOv2IWlUUEXSPVJeJPI+leGbnEx/UXjXTfCHiKwLRqwlwupqCWIUmVBxcSUKNJ++OBR+p9OtaS6E2yVUz5ZP1oQCYIa8lR899ZqZqUwtVRAtULBIDeXAUeoTzi4iAQIAwAg3B6EsZCGLgte3z4O0qdfWq94Z8QJVQIXlxgTN7qoHqIIwe8STEHvqwA66UJKSuj4+cJU5ZZHummmpkBpppoBpppoBpprW3278tCeT7D+5iRIAyfgHQHz1C0owcKaZVg90FbSDNwOCDxHzrn/U989NqfmG7yiWZC4yGIFtMM0skhWBMssxJzH14668WXypDq4gwLVAP0MHDEmGAUhgJziJ1XdpQqV2D1QzmoeSDBEZABxwKgwDyfc6wVamZ5YnfwOCyw+LUenZ78TN0zatuq6qrsqs3met5MhQxYweYYmB3LD8J1M7/woiLN6iowvsZpNkTUgliCwYMZGOfjWkawppUges20FLiWIlVYJnlVnvHpyJGvvfbpF25ucFqdgsLev0qWw10uFYMMZKwTJE6gkkjXOVWU45HZbbblfaoC62kgXQWH2tBmck3ADMAxrc6oVdlYlQSCzExBqCw3D/vlPiQxPOtOuRCqYK2NcRErJBZ/kTaf37RqTevTp0lDWmojH/thiQQRHEiM94idVrZnVqfyi/A0NvRpvQqAhvMU+gAk++JBHAjgcHsNaFTZ2sxzEXcZEE2z8wJFucH31Ztt4eDbD+YpksSXFVQYsUemBgHACzn2IMcxH8vYCsxcSgDvkkYyORyRJgZOQBpKLR7Srxlmyvm1voZtjv8AzF3BfDPt3AHIL0raqm3ObVdhGB6vbUBUp4ePpLuoIzmFJ/WT/b95/wAM0yu82xC5Fci0zMEWt94lvglD+kd4i6f5O6ekCTSWqQY/DJgHnsIHyAPbCS+W57SlGFeUI8pPy0f4NWnULBZN1loHJ5Zjj39Zc9vq51l2NNqlZUPN/lyCCYESYIzxiDmO3b3aAJc3IWoEC92JLkEEDEEj/N8ak+hkCtUrQSqI9Qj2ggzJwO4gx9PfjUUrltWr8OMmlsvuzX26Dyy0G+4iJ9MmoVExBgkRMn6vmdae/X3EMzRgcyQoIC8yW9jOOdTm02dYUqYTymuUkFXp3EiWMLUh7oDGInA+db/hzppbbbjcVAoSnQdEfAAewhmBJ5CyskD6zE6sUG7IxyxkYKU009bb9ulimmqMmD9M5ngDAwIx7A9/jW30ilSuU17vKBIZQ0M6qCoQNIFzO7HngGOBrScYMxeTkcQBFv2Eqpz+f5zMdb21TZ7QUSD5lRVr1eJCsWWlSI5FoDsR+ZhnGoRXJqxE7WpreXpy/IikqGruCFbmSbm9IY4JLmTaLjkknMmScyzU6lGhUVKqVEvempsaSGliyCTkm0yc+lc8DWvvOiJRWlSUk7lwj1eLKYaGSmABJIWwk+9sRJ1i3TztKBVRcA7u+Jy7KgJ5wFIPxr16FCaqqLX8b6eF9ftoYau9NnlgGL8xEucrMDtyoUHkmMxEum9/kyrUwf5gqyu5ANjMQCtOchgohj6oMjEHW34b6K202p3e4P8AXZSdtTP4CQYrMhgSC0gdp9yIrFWm5E8ljDT94BJJ5YlePyjuI0acF3im4YmTVvkT1/3PnwX3NigzyIlonC3EtiefmAJ7Ce8andvVuBQK14/COABE4iSScdo75BGoinUCU/qEsQCACJgCZPsJIyYMEnk61Ke8tggET2gkMrAAjMCLQcRB+MHXl7E50XUba0LBsqrIxqUx61YMFvjGSSywGObREi4hvaG6f4c66u4pAyPMA9QnOMXcDnnGBPOuTUN+aVQEANMASJDQYWA2B9RIxPqyNTPTeuOlYVlQkqCXBIBYd1USFEAqc4/eBZTqZGcnHYN1Ve2vD/B1jTUV0jxBS3A9BzzB5j3x25/Y6lJ10YyUldHy8ouDtJWZ7pppqREaaaaA8OqR426uKbFPMW4oB5ZJBCuxBaIhrrVA9rTjJ1dKwJUxgwYJEie2O+uYdY8N7nzYdXsDKQyS1K0khgoAL0oHZpWIEqADrPXzZbRN+AjTdXNVeiIepvXqhbv6mChuGciX9UCThRJ/LGsvTqllKA4UPccn6YZbiPyODafcgRnSl0KtR3HkujE3kAgNY9yxKmCDKFvciCDxrDFwDOp8ph9IXK25xPugOe0HWGMWtz6tunNZYWto/Uldjsy1IUb/AFNVZ09RC1D6QyXHBc2gq5EYYDPG/tOio+zPmVKlOqjNUNKYPKwppmJOVEiJL/Ma9PRvK/l2WqQsCopdYgtzwPSRcAAR2HEQZZa6XeeVY1CPJhsfSZUxHBEkyDxiIOtCilucWrXk/wDTe7v4/si6fhqjTer5lG6maXprKWYi1byIiEJVsABhjmcax9P/AIfGoLqtYvciyQACVKm2lIMYXy2LR9RwMC2bPW3LLEMAZwIJxGM5B9WY/wBtfDQXupT5ZtKGWC5JcxBjDkHP2xbn1KPKKXWxK3lZ+/I3h0aNrVohBaVIRVABuAm4RiboIMTK98agn8JtVMsmR6nUD/qWjNK4wszLAxNwggqTqf6b1NqtQLmVW7kFWMRJjIXJx76lt0rQCskgzA79iOc4JP6DV+WMkYVXq0ZNJ2bKJt/BW6SoGU0l8skoVJmTMESOQ3qgyDOe+vfGvh81N0jKwFyeY3OSkL6QoJkzT59+dWPYJ/Wmx3iArEQApgOTdi6ZJI9R+dbnXeiJuaYVhlTcDwQYjBGR/wDfBnUfhpxsjQsdVjWjOT4t4M5T0nZAU1abv6hqC8YaolNm8vmRJn5gAj4mtn4XC063m1ilI1VcVfLnzEdVtIJFyqB/MT2yrH0ghpzp3hNqZim0JeS6sGAaCwi3NwtJgmcBTznUtvOlOtFaVMsVRSLzaahkMBF0KTkgzGGwZ1CFOy1RbicZnlaEtGzR3fQNvSTcMhqkojs9NHgwwrMVkCR/znIk4tSPnW3Oxpjpi0KVzmoLrgIZmU3s9rQTLKqwPzrGI1I9N2BsvqMW85QKlN1AkjFNYccxKmcHEARrU8RUP/29oWmTIuCFjKyQvpgZLZk/g4yTq17XMUJPNlvtr5Iqmw8Lp/MotUo3kIa9ZB2KxFOchiSqXAcXEHkA/PTunHd7sLuDL1W8yquCoshrBmQpUWR2APc6um08NUTWr1AjFKi+S9N/paGljxJAwueYPvr66R0Db0K1UrUBNrhkwAlNirAEzIC+uDI+s+2qlS2+p0JdR/k7u+Wy7u37+iKh4m6VQpbmtVQMVWmL5dmUPVLOrzJOQB3jiOcSnhHwhtqqBm/qCmygQrLTJTJBuH9QXSDGMEEc6mKHTNsWtVPMSoAGVyTCpCIoBMGLHf1En6oktGvvb+IqaMaaIEoJ6FdeCTP0Koi2RySJuGpKEVLMyp4qrKl8KF9PT3fwI3rvhJeobla1HcFQt1GryYsJjywRzdMybTIOeDUdv4M399alZTqJRI9JYLfIlWT3lT3gdpwQL/svErmmCbGclFtUEBSycliYtNURP5TrZ2XiFalogq7N9MSVAUsbvbIaPuPfSUKcncUsZiqEci2Xatjke42dVmtamqEMacQZBuyJgfm/twO+Td9KRWADrApqxPMTcbcjBLSCO1pmJgdR367XLVKYV6sgMhIqOmCXLC0oDic8DnWPy1YKzU0QgN5akAhs4Zk5KqQCBIBLTPB1S6KWlzoLq8208tl6nL6VRkuCk+pVMkSxEFmVZESxtgj84A9Rgbe2pqATUvbmRgCQfVzJUZiIkg/J1Jbnpj/zTmWaLHLKoZ2diwUWdzDMbRwODidazVfKe+qCoqKzAHBkGLhgAqbsE/lzmdUuJ0FXz7bu229yR6Z1A0WpOAQKYLN6pBv5wWCzjtHeTq69H8VLWqWFTTJ+gNFzCAZMYBMiACZ1zDp/VHY+82wMGQBAgCZgXHM89sHUxs95Tow6G+ofUHLE259MLOCxGfg5wYMqdRwZhxmBU7u2vFvM6uDr3UV0Dqor0FeQfwkjgsMNAkxmdSgOulGSkro+YlFwbi90e6aaa9IjXzZr600B8Wa5/wBU6e1CqKIiwk1KfuIIhZ7/AIpJnHtMa6HrBuNqriGUMPYgH/XVc4ZjTh8Q6Mr2ujnvUOpWUlue204i3J44YT+0c6hH6w3mKalQUVwcUwWC8SRy547f+bn1PwCHZmo1TTYyfUt4Un8vqFo/f76om/8ABtSjUKmsHqTLlQ2BjJLAAmCMQee2JxTjOOp9JgquEqLKnZ/T9WLrsenJuKV67xGpfmFKyDzm5sfYjmftr6Pifp21Vl81qzHDRfUuj7/0wPsY1z3cdBcD6iSBMMTj9Dxz/wCNYGp1EMFZjv8A+86fGcdkXR6TCq/mqtrsVl78jpPTPHO2tijQdViQB5Y/sGx99TG08V0XGbkOBDRyRMYJnXKNl1SzkHsf27c8fp76mNt1VKg7c8T34x3/APRqca7KMR0eCbsn9bnVf5hbQ04MEH75GvtKisJBkHgjjVD2+6qEQZemfwlj2OclsjHfA1O9OosSsBxBEkEx7mTM9hzM41fGrd7HArYT4e7LCBpZnRdfWrzEYzRWQYEiQD3APIB7cD9tfRTX1poDC1CVjP7wf3Gvn+VFlpkiLTJ5EQZ1sa8u0FyDpeF0F9zuwYMIlVtDAgwUAMwTmfnnUHvP4dNI8ncMoAAh/Uf8RJBAPJxHeMADVyr7xEBLsFA7kxqJ3/jLa0lu8y7vagJJ+0wP76qlGFtTbQrYlSvSv5XIZfAFUAxus4/6eMcA/wBTI4/b9sPUvCFalQdqbvVq4ARSEWJ9Rg3XGJHbBMZjWLqH8VFEeRTuHc1DH7AEn99RG+/iTvHBFNadOfxBCzL7mGJH/wAT+uqHKijrU8N1KpZyWnfZfs06m+c1f6ptYMHJdSHJU59ByRyDIiMQNbNfrbkGpUqBycr6cxzgg+wJgHt21rVvF27rKErLt6o/x0gZ+cHB+0fpra2+42rqVrbOlc34qTFXUfF5PBj8UY41TdN6PzOjKlOCTnT/AONn62NLa9QYVbzDsWB9RkqAexILflx8e0gWBKtCtU/qBGtAYo18sMctPr+mBMKJPPeKoeCdvVY+TvLCDFtWmVOM4a8Bvuv7a3tl/Dvd05CV6ENP9QB7jMi6IziOW16oT7DPiJ4SX9zi7djRWt30+qnqWAtxWBMkhgpMDgFhOO33gZaHlwAwLEktkwPkkCF+B9uTrqXSvClCiqhl81wI8yoAzHAHfAwB/wCk63P+B0BJWlTViCLlRQwkRgxjVn9M3rczPrMLZct7c7HOOl9VCkPVklICENAVQIinTUepouF2BMyRrpnTN8K1JagBUMJAaJjscYI+Rg9ta3TPDtDb5pp6u7sSzntlmJPbUmBq+lTcN2cnGV4VpXgrHummmrjENNNNANfL1AAScAZnXt2qV4r6rWrF9vRSaVrU6rMshrh9KEHEAVZYgwVjBiYTmoq5bSpOrLKie33WCHC0gKjA+tASWUfpweRn/eI7c9RABRVV9w58wp6HC3ZIJEEwvH35jiJ2/ispQRFLCs6eaPMlrVYl5DZDzIUcBQO4WNaHgvd1akUFuphRUd6qkGboCC230lVI9OALOCeKXUTdjdHBzjB1JLSP37/p9CQr0qbkqEEC5CVH4oi0r+EiCIBMng8a1t14c9XuWZlAAMmwG6PgRGO5HvrfatV26rVqZeqwVRbcyrio9V/SGuVAwtt5En4hPD3iCq5eoqo4pU/+WxiTUYF3ptlmZgpkE9scEapaWzNlKdeMXKm9Fb35mDeeGSJlSD7R3OYzqH3PS2Q4ET/b2/1P7ft1laVNwostYrIEduSuBESftnUTvOgLUVmgAQY9j2GMRAAx8jUZU+w04frMl8tQp/TuoMvpnv8A37f+/GrT07rZEAEziZiD+/21W910y1jB7xInHYCBxzx89ta67gqpPqjC4E/9x55wefbRNo2VqNPEK6OkbTxArTMR8HJ+YPafnUpQ3auPSZ1y/a74AQPSBmADOMkx/wCNSu36oVA9XqkfMHPMY4U8+w1fGs+Ti1+m5f4nQLteXap278SVKefxfTxMYkmB9v3OofrHiKtUECoYkghSAOCSpj2Kr8x+uputFGan06rN8WLp1LxNQojLXNMBU9RniMYXIPJHGqP1rx/XcxTmivbIu7DJAPvwPjuJ1DVEc2i0tiAMQSoJHb2/0GterseWJngYjECRmAO/b2Gs860nsd3C9MoU3eer98f5MW66pUqMWJLOczMk9gOSTx2jj41gVHY/UZiTlv8A7Ykj7f7HWynT2cwBBIzdg54ge93GORGpql0QH0WZMfiBBuAIZR+XP++qbNnVlXpUflVkRCUGnnEZmBHv3OJ1t0ullvqwoyDi3sex/XGtukA1MsWIUYBPA9FxJk9hmfvqUo7Mik1ZUFyKG4PoWDFw+pgASSAJgHuBMlAxVsaoLchdp0RaoMVYiACZyRzDcHtrabZq3pf0kLMclgDBEzCmY/tqRHTXJbyzaQQWRWALNDOKMHg4mSAIMAmMaHUqlShuLhTD0/XRVCpNJnhTbUFpYyPLdQBJsAWRqajYxPHSm7RfhyQ3UduGgoxRlC+ljbcSoLDIEQZERzOt7w34tbauwVHdIBamARAglqihvpOIJaAZExgnLvPEdB6b06RNOmkoaAUSlSZdvOukwQIi4YyBiIDa0moV6bLVVVwS8EgKbjUDqhBIuCYkSGXPOo/xldGlN4ig41I/S/Pkdv6fvlrU1qIZVgCPf7H2I4I7Ea2tUHwP4kRNsVc+pUFePSKaoSFcggehVaSQZgGR6YAtWw8R7esSEqqSHNOJAJYFh6QfqmxyI5CyMa3xmmrnydWjKnJq2xKaa+QdfWplI0000A14de6aAqnXuk1lD+T5h8+qjVD5jAU6aQWtF3J9lAkAjsNUDoO7VjUdmAqGpCF2YpdLNcQB6ipZVGf+q2OJ7QUnVL8T/wAP0rN5iOKSqCzIEkG3MAIVJmDIn7ay1abveJ1cFioRi6dXS/PvwIHdbJN3WqVFuelSo1ACuPp9FOCBNxKscY9c+41H7GsKQhpDsBmSpBqD1Kxn3WOJAnsc/ezqvRpVdvdUFFVudqyWKtzoWIRiZwr2iZJY+xOstCnGx8wqFDNyxAFQE+q31XWkgDkY9wIOfvOxB5U4N3jdJGAdXrhSby1rpUV6jEmnYwLBA02hlJUgTjHJg/O53LVadOmlKhSdKiVUCKVKlQRaxBIMJ5k5Aj0jJEw9WtLsACWLmB/iyOAIBGf7HtqSo7nyZQxextJPCiLiZ+TJ9hOoqRtqYOK1ild6kp0TxA4Yl3se2aT1EAvpF5clirELKhp75g4GrDsPEaVFVa8rczWkggVBcbh9HYWntLR+nO93QXzLVmxiGwBJgEd+AAxtn8x9hqX6lWQxFwtIgtWNRgwBNRQT6VYqaXHHt7zjMwYjAwckktZdnHvkv9Tp9OqzBlb8LE3A4KYXmQRarSeex7ajeodIpoqWKg59RgBQxEAGcA2yextGqLsPElamWrFmMzUNM1HMhePUJ9255gY1ZNh4oWsSsr5ZZQi3hagFppgE83BbmkY+RBOpqUZGSeDxFDVO6XkfG86L6mW4wjSSAbvsI5EmOfwnWer0x18twSy3MsiCexBOZLQPbgn41YttvtuqVArofLORgBQhA5ESBKgEzMR3jWff79QUH0qF8wk247xzn0zMTyPfTKtyp46q2k0VUbY1HVpiDcbhHtgkH6vQ4AjtE4yqdAZoAVAiPcygZPMMQOTJH+Ykzkase76lQp0Q7lFpmrEqvdQWggL9UqQfb31nTf7dXq0y3qVDUYER6EADEN3iRPy2vcpD+sqLWKKzT6A7KqqSSgwPSBdBgGTxEjuRdicxmo+HyCboi9UaCcHE9hOTb91kwDiZ2fV9u0VEqXCVYLJLetZACjj0hjgHA7Z1C+LPGNSg1RRRRlQrDFxdkA3Wj1LkgYzntGlkldkoVsRUnkhv5GpuhRO3VlDXWeZMD0Ag2hnkARhiSY5IxGsW7rUKe4WnVpqAP6iuzrayI0liQD+dzmMBRGDOtS8R7ipb5NlJfL81kIYAorEn1XTlLWwBifYTQupb96pVrizZUk8sQgEmZMkgmZyzNqtyS2OlQws6l1U2V+ddffedS6f1KitA1sWU/wAFoqGnCxSnyxKoRAnOAM99S/h/dW0aRqraxhKZE2MKlskKBIllBudQAaigGDrlngbeMtV1Z/LvpVKeTEH6kEHAkggzj1a3eheK0p1Kb10NZ1TyVm0Wo1rgmQASGQHOSXOcCZRmjJX6fN3y8Wfh+udTqKbwUqtSk5VFa1aKhQqG+cZklroB4X1IOWI1Sf8A8n8+lTNeiL9uAy1FqCmt4ttuplh6YbKiSjIYi5dQXV/GlbcJTZVIdGFlRWe9rGDUxUUAIzBob2MtAWdQdTqpLABPLQQQLmPMlWJJILC4C4AYHHI0lUSWhZhuly0z6fj/ANN8lFNasCS17FrVUU8NCFQxutZQ54ABPsI1oNuvLFQMYKxAP1SRYw+ALSfgge+vKl3nFZBDmRwe2Vz2BjBwLdfOxp+YUIWWLRGIZbjfbycSOxPq47Ghu53oRVJavREt0Cu7uaKqC1Ra1IYtvL0WCqcyFypE4GTgknUj4d6cyqXp2mtSNzKwAaMwwJOWDqV4mY+TqKek23NKorSywxER/UpMWMe4BC4AyJGMatW9pNV3KHasFghBUAIW1GtAgRJBtUkRz7MNerv4MGIkk3k0Ulz3PXzuS3hvxO9NVp+WTT8wgNJMUiSB6sj0x9oUiZGr3s696K0QSAY9vcY9jI1W/CfhZaNJSbWkCTkzwVyTIANwj5OrSF1uoqVtT5bFypyqP4aPrTTTV5kGmmmgGvDr3TQEJ4p8NrvduaTMyfiVliVYAgHPOCfbnVKreDLBYalOlVdQlOiSYqKglqhVSbakGCwJAKhsSRrqGtXebQuBDFSCGBE9jMGCCV9xOY1VKmpGqjiqlHSL0OS7noFZGAqEA0V8xyJtx+WACxZyQDHAB4GoetuVJBifTIz3YgMSeO/P299Wrr2z3NPdV2F1NHuHmgPaQxUhCeCDn7FiNVvqm19FzrDubACCIQGA3tJaRjGVMcDXPkj7DCVnJLO072tbzZ8Va5tunIMKATlpjjjkx+snjWrV2lggwfSajSeSTDGOYymOe2vipUKqGIkT6Ae4ibhHa24AxnPuJ+FQmcks2PsswJ7cxj7fAELnRUeUfe/YQxzDFEEgAhQPVgSAbaZEAjkccDD0t3Wur3BYYksRPDe05zdE/OfaQq7KmjokhrRc5jBeofUCO8KAP11H9P3FqOykhqjhsiSRfIHzMjj3++pclKV42WzJnqW6pO7sFZL6npRAQCiDhvzeooQPURMdhHm4Ip0zJa0WU3BZgxdxJciIC4q4PqlVH1Exg8K0adbcMK4kZqs4kqtJFudbSIN3okzxEDM619/VZmay6yp5Xp7lgC0AAdmZxgRg/rPi5hUfn+Gr2ilv4fhHQK/UttT6ftGWSi1CgF1txRagqyFlWm1v1IOvNl1KlXq7yrSgqu2qrDkqR75g2SVYkwe3tGorr6UP+FbcUB6RuqioWKlja1S5xbhhKrgDiNR3STbQ3cMbv5TdXHIGaoRLT3MK4kd49o1a5apHJjQg6Mql3fM19yUpdTp1WpIpFMGEPpZ2ZRelIyWhYpI5JkwGBmLoqnT7xUZFYVAjVVyD6v6nptAhmDCDEmIOlDqxRqbQFVGJGSQUBAZTHYobD7xwNR1DrzbesWpYBMiRgSUqBZGSLkt+QufipyTOtToSoZreF/r277E30Co/rrVFZ0WuNu1GWWb0dTDDItgelv1zqEpbcsqMfqNR15M+pfQI9rgwn/EPmMv/ABVjR8kKSzmmXIP1LTX0ASMAAt/8fbWPpG6K1ATwr0XIkcLUhgf1P9u2otq1i+FOalKb34XGi/yb1Ovth5wNLzGdFambyDT5ZiDaZDBl9MTz8Rq7WilSgzkKaqtJc8urFbg0EEZcGQQQGYccYa22CuwHpVQbOSIJ9I5mRkZ/w84ltqRpzklhdK8SADMD83zxA+JPmbgt/p43zO9zE+6a5JMqBMH3IAfAODMn9zrY3FIEKLouRUIj6WWRM/JA/wAw1ia20iyZZSr91QA4+QQ6k+xpjX2EY+gC5on4KwbjI5gKT+nONRZcuTyrubnmmIVwuJ+kibwGIzgMAfnkZGpDp1RKapeGIpVadZSObSJQgRHsSD2Mckaz9M6OWdKbJ6gSg9ML61BW4ge5pnE2yAY51afBHhgVHFaos0rWpWE8xBUuv4SVOBHGe+pRTbsjnYjEU4U3md0vv2EP0Xw7UqB0afTLCV/KpAEzBBIpwYn6Z7T0zw70LyqfqnJFSJIILIFYMOOZx+vOtvo/ShTpi5V8wnzGiIvMSRjHH+upMDW2lRUfmZ8vi8bOt8vB8UaIVQowAAAPYDAGsmmmtJzxpppoBpppoBpppoBpppoDR3vSadVgzCSAQMkDIIPHeCc65917w/buBSFtO9CyM3/LIpKAyzkqwUsZMlgvxjp+tbd7JailWyCCP0PIn51TUpKaNWGxU6ErpnCWR7WewhUcUVbFpbFoE5BAPyPX+gxbcKv9SeYdROVUC5pmZweP9J10fxJ4QcUG8u1mHEC0ILTdUYL9Rm04HInJiOe77ak0UqLSIDKVIwogATaYEKT/AGUe+ufODg9T7LB42NeJp1ahqAdi8ufe2f8AQCM/fXlCnIX3UTHe55M/EQY+/tr4ovcWOZY2kRkIZYz9wHbHYd51kfdkU4j1uxgZ5MAL+0n7n41E6GYwptg7OMrKoRjB7gz2AHln5MYwdfTbq6m0gBQ05icrAt74unBgW/bWxQYAzOWKxPYXGP0gAkH3GsFNMLIEwhxzxgQPfOOMfEa9uRyK5bOoUo6NsiwMGrUYkz6Vd3kAexU4ntqK2vVLV3CKsU32pVwRF7ri8H2NR2b5D/aN3qvUV/k9ltlPoWn5rGDl3ZlKz8Eucf6aiKLrFWTzRdBmchkAHHEBoHYJEwNWt6nKo0W6LzLdyf8A2IKnUN6UyPSZMjtmcHtEDn47aybzalfKYYwJHcFheCfuQ2t+y0gZkNzPuwmfkhjP215WqBgIAQqlFWjglDaz/BaQxH++arnTad7cehi2/TRcGWSFtVxHDMZp57gm7/KPtr1CAGIgyGg9wRn9P/BnWSkWUsJKqxSUBwbQLAfcguT+3cYwVqSCSGm4B+13qX1ASexLTjt+3jJRbTaez2Njctc/qUWtggcgG4qBHAho+8a+NtSIfJwKdV2OACFWVE9xcFWMzB9o144KkRnIAUHn25E4M/o8cgTIdG6Z/M1AGIFNEL1TBNgWBUGQPVcApE8kEGBOiK604xi7uxGlCJQY4AkGBgOMfvBGdTOx8MkV6NM3etVNVxA8s1H9KsZ+oLEic3gD5sHgTwm1V/Pa4LTQBQ0eqrE+pT+FZHYSZ7c33pXh0Ule5rnqWlz2kD1f5jcSfkDgDV1Oi5anGxvU403khuvX9epX/DvS1qVKoWSKTN6mALGs3pqOzESzAAQQBiOJjVv6f0xKAKoIUsWjECYECO0Aa2UpAcY7/qedfetsKaifM1q8qj7jwDXummrSgaaaaAaaaaAaaaaAaaaaAaaaaAaaaaA8jWh1bo1PcU2SoCVYWmGYYkHsfgakNNeNJqzPYycXdbnIPEv8OayUi9JQ7m1AlMOTBJLMSxJGIzObs+2qj1DpFSmUYI/lk3pUK/UHQMGBBOY5HYKcjX6MjWrvOmU6sXqrRIyJ5wef0/Ye2sssOv7TtUesVY6VFdH52p1vUMtHpUcDhcNLqfxtMe08YjDTrkhSGEqBA94DGTJnBx+o12jq3gWmTNOjSMIFAAKPcMXSrBDMn8I/viB3X8JGCApVX0qfTaTJkkZJz+HB76zypTWljr0urYeesm0c3rNa3OQbQB3ycEEGMKP1+NbtJyZOe5Ba0gHIGAQeAF5wDgHjW5X8H7hKoRqbKS3t+a4Am0QoaIyYwffVlH8Md0VUTTXNx9RMswAMgDgGcz2mDqtRk9kbamLoQirzWpQX3Ra4nM5ET2UdycYP27xrMzgPAzOPtwfbP4eCMAav9D+ExtqXt6gJRUAgmwYkkSbpGYBGScwJjpX8M6S04ckvhgcehgGAxkH6pI4JVcQNTVGb4Ms+r4aK0d/A5t03pX8xEVFUkBsjKoGgvaRBtFMgiZ9Knvrd3XhyoGoijFVKyNY6ggPFzO1p9SiDwx5u5gE9b6V4Q2+3ZmRJZxaS2cdwB2BnUnT2aLFqgRMY4kyY+5zq+OHdtTl1etSz3p7djOc9E/hxVVkq1LCy0g602m3zhd5YcdwD5bExgg41b+i+E6dKgadQCo7warmfWQZHeQAc6nwNe6vjRjE5NbG1q38n7Rjo0AihVACgQAOAPYayaaausZBpppoBpppoBpppoBpppoBpppoBpppoBpppoBpppoBpppoBpppoDwjQjXumgPmzXtuvdNAeRpr3TQDTTTQDTTTQDTTTQDTTTQDTTTQDTTTQDTTTQ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hIREBQUExQVFRIWFhgTGBQXGRoeFhcYGBseGBUXGBgYHCceGBskGRgVHy8gJCcpLSwtFR4yNTAqNSYrLCkBCQoKDgwOGg8PGiwlHyQsLS8wMi4qLTQqLCwsLCwsLCw0LCwsLCwsLywsLywsKjQpLCwtLCwtLCwsLCwsKSksLP/AABEIAM4A9QMBIgACEQEDEQH/xAAcAAEAAgMBAQEAAAAAAAAAAAAABQYDBAcBAgj/xAA8EAACAQMDAgUCBAQEBgIDAAABAhEDEiEABDEFQQYTIlFhMnFCUoGRBxQjoWKSsdEVM0Ny4fCiwRYkgv/EABoBAQADAQEBAAAAAAAAAAAAAAACAwQFAQb/xAAzEQACAQIFAQYGAQMFAAAAAAAAAQIDEQQSITFBBVFhgZGx8BMicaHB4TIUQtEzYpKi8f/aAAwDAQACEQMRAD8A7jpppoBpppoBpppoBpppoBpppoBpppoBpppoBpppoBpppoBpppoBpppoBpppoBpppoBpppoBpppoBpppoBpppoBpppoBpppoBpprFuK4VST2BP7Z7wNeN2A3G4VFLMYVQST8DnVS3/8AEvbqxWmGchisn0ic8TyJgdpkxxqu+KvGTVGqUkYGneR6YIZQtpVpUEzcrQOCDnjVPq1lJEkCPaSoywETwIM4zj7awVMS72gfSYHpCnHPXT7kdB238USWIeh6YwVbuADabhEwe3f99T218dbZ+7Ac3FTaVkQ0jgZ7jFp+J5R5oWRcsRKtDQT3pkMuGBBz94J1iobkwouP0wcGTEA5HI9uePaAaliJx5Ns+jYeorxTXvvO9Ut0jIHDAoRcGBEEe88RrNOuDbbrTJTNEsbLg5ImQwAtYXSpF0yCINxzxrqfQ/G1CuVSSHsUljbbJUsczz6GkRjWyniFJ2ehwsZ0yphtVqiz6a8Da9nWk5Y01h3O5VFLMwVRkkmANVveeKmiqqqEdEFVSSHFRZYk07frHlrcI+RyNQlNR3LIU5TehatNUHZ+OKgFN3yty06qqplSZa8AAyhSGVhN0RjUtvPE6qWsYPFI1hjHA5/FHqBxMTn21Wq8WXSwlWLtYtGmq/0vxbTq3lyqKp9LFvqXBDZAjDLjPP7zwedWxkpbFE4Sg7SR9aaaakQGmmmgGmmmgGmmmgGmmmgGmmmgGmmmgGmvCdR3VetU6AN7AGAcziZALQDapIifg+x142lqz1RcnZGxv98tJGdpgCTaJMSBgd+dcz8WeIvNQsCbWL0pBNgAYsjLBkG2277rGCY2uq9SrGsDVUpcCpUSQA1N1qufXCABXYCT6YgEyDStyhcBHFW9QyuoSApUwIJkwMFsAjPuBrBWqOenB9D07BxUs0tWrfk067gmfaQAZge/PHHPfMe2sj7yGViRKkATyYEgZEcyM/kAI18EsWNhYrJyfqZfwyActzMTlj2Ovrb7dmPBYkkiSY9oIEA+m4foMYg5bH1N01se1aNQA/iEFSwBMGMBis+q2cHWBQtzfhFonBjJwPYTGTHtjJAmR4bqRTa0kVFDLaCTEusThe6mB+UfB1sbno9MIC7qWIWaRqLcVYelozbLTiRx7nUspQsTBaX54IH+XZSCYIn6hJkxyDyBd+2tpVNKlSqg/wBTNUN6THlm1DAyDer8xiI7zujZ0laL1rG0kshP1NkglgCCDIJPcSTMga9TZBXUF1IaHUq6G0YjIMq0kkdxdOvLHrqRnZevKsXXwJ45dqgobjLO5scEn1sSxVvZew9sDiNXTq3V/KBARne24Kv1NzgDOYBjtriqt5da8NDqbgy9iPYRHI7Y1Z6njSvUIVqhhlN1qxIzNtplDbImebT2GtFPEWjlZwsd0q9RVKSWVrX6klufEBdK3k7jz2RiWovTAV6JHqwwh4V1JiPp4EnUbuN55ZpsrLb5F38uYhPMSmalENN6oUhgZgXA8jEMm1qLuF8pyKl5VWYggCAWZmkgrCkkEcT862urVRXqW0mupgEoIMBQgQWiCVU2n0dsiOdQztotjhIQmorVWv708udzL1ulTpuaSIyNNATcTesKZYgD1XuTdicz2jQ21Yo7ujBLVJGfV/UgAAcyvmqCB2WDGDqaXYViiVKzLWsrLCPIrlWZYVsmFm7HAngARqFTavSZ0IJcAIoiVNoIqhxP/wDQP5gvHBNa3LKOWUMt76a+dnv3epmqb00iGQELVUN2Am4qypHaAcdrucjVn8O+KbCqGYPqec24LsIx6pvXHNoxiNUl6QFNVB9V1+ZvVuChzkkKjCAME86xUdzULfUSHYsRBuLPyYmSZ/cjUFJxd0WVsHGtCz4vr77jvVCuGUMDIIBB9wcj+2suuU+F/GBG4BqQVK2LaxCIGKk2rJBA9I+LeRJnqdKoGAIIIIkEcEHgjXSp1VNHymKws8NLLI+9NNNWmUaaaaAaaaaAaaaaAaaaaAa8J0Zo1HdT6gENNTnzGs5j9vk4x3zrxux6k27Iw9d6pYtqglmxdkKikH+ozD8ItzBnVa6jXNZmSqMIgqMcGnUZCGKF/wAhhxaPymYgzq7neq1JyTLFvLpG8BjbBCKHAIDFVhYMsueTqvndCpURlZgwSy+AsLBUhiQxJKN6m9wQQI1gqVW2drC4Nu/aiRHVTWWu2Q60QA7ZY31L7YBChAGKqxCkiPtquptGsrMrSCyK5IYuS9zyJiBconvlf1neh7h2ApOFHpCq18G1RcqEWte12FkBsjnA15T6slNzcoWixqK6kTBZpBm0ZRgpjEC7VWj1Z1aV6TlGEdrPw/dtO8iD0QIi1HdbGgILlnBliVE5iMGDCngiR4dnYyMQGVg1r5AgEhlvYESGF0CYv+ZJna8ioP8ApkEQp5ByLSV/ExDZ7c60qnVmNKxv+SWFQDNysAEJDAiBaM/IX7mOh0Eqrabd1+H+UZN1WVkUioXBDAUvyn6iIyArGoP1D4wNR9Pe1HqS5YlvSfSBhZVP0EECe+pSj0y7aVLoU0WSwkeup50yGbEUxaCOCIPvqLoIALiIm4EHmLrx/wB0g9/y/GvGiyjlbdt02vyZa9QBjb/gnEC4KPNH04N4qfJwde0q1oUBfUJkRIP5pKiTzyOY1l3dBFsMkhkVs/hOQVDEEmCjRBjGItGtfyyYB+IBAzMY+nm08/H2mLWpopNSgvfce1K59Qj1Sc4j1TPseePfUt/KNSpgl1U1lACKTfbgnzVVbVIaME8giMGIo1CTC5ALTaPUT9wJ7mc5nWVwSCGJlEtBkmFHqW2CODn5k69ViFWMpNK9lz+CR3tooq61GJcGm1MKFaxlUswcsRDLav2LTxGslHqFBPJezF7M7EgtysA2gxwW5yWb5OoXe0SUJP8AzAD35lZjHYAH4gnAnWdgKlND7u8cY+jJhbuZ9JMHy/vr2/YZnRirZnu/w+wnuneJFvpBnAljUrMFICFSFXHcgXPEZvRe2ZDp9VKOzNcgmqayoWJBi6brYJtLQQYEiciJ1UOoqEby3B9P9MlQoa4fUIVRMVC2YynzGpjahU6dgI1+7UGTkFKci4MQoglQTkQTJGIsje5gr0YqEXG9pNeV2/Qm2r7StuERFvJIuyQGqIZ+CR6gM9ojjVf630YpU3FpUEVHhByuSRaF/DBUYzlV99e9P3b7evcLWFO5gzElJiXYsphzMZmJA5FoP109xTN5io5cf0yxJqOx/GscZkifVeBgTb43cU4zou6btZeOv2IWlUUEXSPVJeJPI+leGbnEx/UXjXTfCHiKwLRqwlwupqCWIUmVBxcSUKNJ++OBR+p9OtaS6E2yVUz5ZP1oQCYIa8lR899ZqZqUwtVRAtULBIDeXAUeoTzi4iAQIAwAg3B6EsZCGLgte3z4O0qdfWq94Z8QJVQIXlxgTN7qoHqIIwe8STEHvqwA66UJKSuj4+cJU5ZZHummmpkBpppoBpppoBpprW3278tCeT7D+5iRIAyfgHQHz1C0owcKaZVg90FbSDNwOCDxHzrn/U989NqfmG7yiWZC4yGIFtMM0skhWBMssxJzH14668WXypDq4gwLVAP0MHDEmGAUhgJziJ1XdpQqV2D1QzmoeSDBEZABxwKgwDyfc6wVamZ5YnfwOCyw+LUenZ78TN0zatuq6qrsqs3met5MhQxYweYYmB3LD8J1M7/woiLN6iowvsZpNkTUgliCwYMZGOfjWkawppUges20FLiWIlVYJnlVnvHpyJGvvfbpF25ucFqdgsLev0qWw10uFYMMZKwTJE6gkkjXOVWU45HZbbblfaoC62kgXQWH2tBmck3ADMAxrc6oVdlYlQSCzExBqCw3D/vlPiQxPOtOuRCqYK2NcRErJBZ/kTaf37RqTevTp0lDWmojH/thiQQRHEiM94idVrZnVqfyi/A0NvRpvQqAhvMU+gAk++JBHAjgcHsNaFTZ2sxzEXcZEE2z8wJFucH31Ztt4eDbD+YpksSXFVQYsUemBgHACzn2IMcxH8vYCsxcSgDvkkYyORyRJgZOQBpKLR7Srxlmyvm1voZtjv8AzF3BfDPt3AHIL0raqm3ObVdhGB6vbUBUp4ePpLuoIzmFJ/WT/b95/wAM0yu82xC5Fci0zMEWt94lvglD+kd4i6f5O6ekCTSWqQY/DJgHnsIHyAPbCS+W57SlGFeUI8pPy0f4NWnULBZN1loHJ5Zjj39Zc9vq51l2NNqlZUPN/lyCCYESYIzxiDmO3b3aAJc3IWoEC92JLkEEDEEj/N8ak+hkCtUrQSqI9Qj2ggzJwO4gx9PfjUUrltWr8OMmlsvuzX26Dyy0G+4iJ9MmoVExBgkRMn6vmdae/X3EMzRgcyQoIC8yW9jOOdTm02dYUqYTymuUkFXp3EiWMLUh7oDGInA+db/hzppbbbjcVAoSnQdEfAAewhmBJ5CyskD6zE6sUG7IxyxkYKU009bb9ulimmqMmD9M5ngDAwIx7A9/jW30ilSuU17vKBIZQ0M6qCoQNIFzO7HngGOBrScYMxeTkcQBFv2Eqpz+f5zMdb21TZ7QUSD5lRVr1eJCsWWlSI5FoDsR+ZhnGoRXJqxE7WpreXpy/IikqGruCFbmSbm9IY4JLmTaLjkknMmScyzU6lGhUVKqVEvempsaSGliyCTkm0yc+lc8DWvvOiJRWlSUk7lwj1eLKYaGSmABJIWwk+9sRJ1i3TztKBVRcA7u+Jy7KgJ5wFIPxr16FCaqqLX8b6eF9ftoYau9NnlgGL8xEucrMDtyoUHkmMxEum9/kyrUwf5gqyu5ANjMQCtOchgohj6oMjEHW34b6K202p3e4P8AXZSdtTP4CQYrMhgSC0gdp9yIrFWm5E8ljDT94BJJ5YlePyjuI0acF3im4YmTVvkT1/3PnwX3NigzyIlonC3EtiefmAJ7Ce8andvVuBQK14/COABE4iSScdo75BGoinUCU/qEsQCACJgCZPsJIyYMEnk61Ke8tggET2gkMrAAjMCLQcRB+MHXl7E50XUba0LBsqrIxqUx61YMFvjGSSywGObREi4hvaG6f4c66u4pAyPMA9QnOMXcDnnGBPOuTUN+aVQEANMASJDQYWA2B9RIxPqyNTPTeuOlYVlQkqCXBIBYd1USFEAqc4/eBZTqZGcnHYN1Ve2vD/B1jTUV0jxBS3A9BzzB5j3x25/Y6lJ10YyUldHy8ouDtJWZ7pppqREaaaaA8OqR426uKbFPMW4oB5ZJBCuxBaIhrrVA9rTjJ1dKwJUxgwYJEie2O+uYdY8N7nzYdXsDKQyS1K0khgoAL0oHZpWIEqADrPXzZbRN+AjTdXNVeiIepvXqhbv6mChuGciX9UCThRJ/LGsvTqllKA4UPccn6YZbiPyODafcgRnSl0KtR3HkujE3kAgNY9yxKmCDKFvciCDxrDFwDOp8ph9IXK25xPugOe0HWGMWtz6tunNZYWto/Uldjsy1IUb/AFNVZ09RC1D6QyXHBc2gq5EYYDPG/tOio+zPmVKlOqjNUNKYPKwppmJOVEiJL/Ma9PRvK/l2WqQsCopdYgtzwPSRcAAR2HEQZZa6XeeVY1CPJhsfSZUxHBEkyDxiIOtCilucWrXk/wDTe7v4/si6fhqjTer5lG6maXprKWYi1byIiEJVsABhjmcax9P/AIfGoLqtYvciyQACVKm2lIMYXy2LR9RwMC2bPW3LLEMAZwIJxGM5B9WY/wBtfDQXupT5ZtKGWC5JcxBjDkHP2xbn1KPKKXWxK3lZ+/I3h0aNrVohBaVIRVABuAm4RiboIMTK98agn8JtVMsmR6nUD/qWjNK4wszLAxNwggqTqf6b1NqtQLmVW7kFWMRJjIXJx76lt0rQCskgzA79iOc4JP6DV+WMkYVXq0ZNJ2bKJt/BW6SoGU0l8skoVJmTMESOQ3qgyDOe+vfGvh81N0jKwFyeY3OSkL6QoJkzT59+dWPYJ/Wmx3iArEQApgOTdi6ZJI9R+dbnXeiJuaYVhlTcDwQYjBGR/wDfBnUfhpxsjQsdVjWjOT4t4M5T0nZAU1abv6hqC8YaolNm8vmRJn5gAj4mtn4XC063m1ilI1VcVfLnzEdVtIJFyqB/MT2yrH0ghpzp3hNqZim0JeS6sGAaCwi3NwtJgmcBTznUtvOlOtFaVMsVRSLzaahkMBF0KTkgzGGwZ1CFOy1RbicZnlaEtGzR3fQNvSTcMhqkojs9NHgwwrMVkCR/znIk4tSPnW3Oxpjpi0KVzmoLrgIZmU3s9rQTLKqwPzrGI1I9N2BsvqMW85QKlN1AkjFNYccxKmcHEARrU8RUP/29oWmTIuCFjKyQvpgZLZk/g4yTq17XMUJPNlvtr5Iqmw8Lp/MotUo3kIa9ZB2KxFOchiSqXAcXEHkA/PTunHd7sLuDL1W8yquCoshrBmQpUWR2APc6um08NUTWr1AjFKi+S9N/paGljxJAwueYPvr66R0Db0K1UrUBNrhkwAlNirAEzIC+uDI+s+2qlS2+p0JdR/k7u+Wy7u37+iKh4m6VQpbmtVQMVWmL5dmUPVLOrzJOQB3jiOcSnhHwhtqqBm/qCmygQrLTJTJBuH9QXSDGMEEc6mKHTNsWtVPMSoAGVyTCpCIoBMGLHf1En6oktGvvb+IqaMaaIEoJ6FdeCTP0Koi2RySJuGpKEVLMyp4qrKl8KF9PT3fwI3rvhJeobla1HcFQt1GryYsJjywRzdMybTIOeDUdv4M399alZTqJRI9JYLfIlWT3lT3gdpwQL/svErmmCbGclFtUEBSycliYtNURP5TrZ2XiFalogq7N9MSVAUsbvbIaPuPfSUKcncUsZiqEci2Xatjke42dVmtamqEMacQZBuyJgfm/twO+Td9KRWADrApqxPMTcbcjBLSCO1pmJgdR367XLVKYV6sgMhIqOmCXLC0oDic8DnWPy1YKzU0QgN5akAhs4Zk5KqQCBIBLTPB1S6KWlzoLq8208tl6nL6VRkuCk+pVMkSxEFmVZESxtgj84A9Rgbe2pqATUvbmRgCQfVzJUZiIkg/J1Jbnpj/zTmWaLHLKoZ2diwUWdzDMbRwODidazVfKe+qCoqKzAHBkGLhgAqbsE/lzmdUuJ0FXz7bu229yR6Z1A0WpOAQKYLN6pBv5wWCzjtHeTq69H8VLWqWFTTJ+gNFzCAZMYBMiACZ1zDp/VHY+82wMGQBAgCZgXHM89sHUxs95Tow6G+ofUHLE259MLOCxGfg5wYMqdRwZhxmBU7u2vFvM6uDr3UV0Dqor0FeQfwkjgsMNAkxmdSgOulGSkro+YlFwbi90e6aaa9IjXzZr600B8Wa5/wBU6e1CqKIiwk1KfuIIhZ7/AIpJnHtMa6HrBuNqriGUMPYgH/XVc4ZjTh8Q6Mr2ujnvUOpWUlue204i3J44YT+0c6hH6w3mKalQUVwcUwWC8SRy547f+bn1PwCHZmo1TTYyfUt4Un8vqFo/f76om/8ABtSjUKmsHqTLlQ2BjJLAAmCMQee2JxTjOOp9JgquEqLKnZ/T9WLrsenJuKV67xGpfmFKyDzm5sfYjmftr6Pifp21Vl81qzHDRfUuj7/0wPsY1z3cdBcD6iSBMMTj9Dxz/wCNYGp1EMFZjv8A+86fGcdkXR6TCq/mqtrsVl78jpPTPHO2tijQdViQB5Y/sGx99TG08V0XGbkOBDRyRMYJnXKNl1SzkHsf27c8fp76mNt1VKg7c8T34x3/APRqca7KMR0eCbsn9bnVf5hbQ04MEH75GvtKisJBkHgjjVD2+6qEQZemfwlj2OclsjHfA1O9OosSsBxBEkEx7mTM9hzM41fGrd7HArYT4e7LCBpZnRdfWrzEYzRWQYEiQD3APIB7cD9tfRTX1poDC1CVjP7wf3Gvn+VFlpkiLTJ5EQZ1sa8u0FyDpeF0F9zuwYMIlVtDAgwUAMwTmfnnUHvP4dNI8ncMoAAh/Uf8RJBAPJxHeMADVyr7xEBLsFA7kxqJ3/jLa0lu8y7vagJJ+0wP76qlGFtTbQrYlSvSv5XIZfAFUAxus4/6eMcA/wBTI4/b9sPUvCFalQdqbvVq4ARSEWJ9Rg3XGJHbBMZjWLqH8VFEeRTuHc1DH7AEn99RG+/iTvHBFNadOfxBCzL7mGJH/wAT+uqHKijrU8N1KpZyWnfZfs06m+c1f6ptYMHJdSHJU59ByRyDIiMQNbNfrbkGpUqBycr6cxzgg+wJgHt21rVvF27rKErLt6o/x0gZ+cHB+0fpra2+42rqVrbOlc34qTFXUfF5PBj8UY41TdN6PzOjKlOCTnT/AONn62NLa9QYVbzDsWB9RkqAexILflx8e0gWBKtCtU/qBGtAYo18sMctPr+mBMKJPPeKoeCdvVY+TvLCDFtWmVOM4a8Bvuv7a3tl/Dvd05CV6ENP9QB7jMi6IziOW16oT7DPiJ4SX9zi7djRWt30+qnqWAtxWBMkhgpMDgFhOO33gZaHlwAwLEktkwPkkCF+B9uTrqXSvClCiqhl81wI8yoAzHAHfAwB/wCk63P+B0BJWlTViCLlRQwkRgxjVn9M3rczPrMLZct7c7HOOl9VCkPVklICENAVQIinTUepouF2BMyRrpnTN8K1JagBUMJAaJjscYI+Rg9ta3TPDtDb5pp6u7sSzntlmJPbUmBq+lTcN2cnGV4VpXgrHummmrjENNNNANfL1AAScAZnXt2qV4r6rWrF9vRSaVrU6rMshrh9KEHEAVZYgwVjBiYTmoq5bSpOrLKie33WCHC0gKjA+tASWUfpweRn/eI7c9RABRVV9w58wp6HC3ZIJEEwvH35jiJ2/ispQRFLCs6eaPMlrVYl5DZDzIUcBQO4WNaHgvd1akUFuphRUd6qkGboCC230lVI9OALOCeKXUTdjdHBzjB1JLSP37/p9CQr0qbkqEEC5CVH4oi0r+EiCIBMng8a1t14c9XuWZlAAMmwG6PgRGO5HvrfatV26rVqZeqwVRbcyrio9V/SGuVAwtt5En4hPD3iCq5eoqo4pU/+WxiTUYF3ptlmZgpkE9scEapaWzNlKdeMXKm9Fb35mDeeGSJlSD7R3OYzqH3PS2Q4ET/b2/1P7ft1laVNwostYrIEduSuBESftnUTvOgLUVmgAQY9j2GMRAAx8jUZU+w04frMl8tQp/TuoMvpnv8A37f+/GrT07rZEAEziZiD+/21W910y1jB7xInHYCBxzx89ta67gqpPqjC4E/9x55wefbRNo2VqNPEK6OkbTxArTMR8HJ+YPafnUpQ3auPSZ1y/a74AQPSBmADOMkx/wCNSu36oVA9XqkfMHPMY4U8+w1fGs+Ti1+m5f4nQLteXap278SVKefxfTxMYkmB9v3OofrHiKtUECoYkghSAOCSpj2Kr8x+uputFGan06rN8WLp1LxNQojLXNMBU9RniMYXIPJHGqP1rx/XcxTmivbIu7DJAPvwPjuJ1DVEc2i0tiAMQSoJHb2/0GterseWJngYjECRmAO/b2Gs860nsd3C9MoU3eer98f5MW66pUqMWJLOczMk9gOSTx2jj41gVHY/UZiTlv8A7Ykj7f7HWynT2cwBBIzdg54ge93GORGpql0QH0WZMfiBBuAIZR+XP++qbNnVlXpUflVkRCUGnnEZmBHv3OJ1t0ullvqwoyDi3sex/XGtukA1MsWIUYBPA9FxJk9hmfvqUo7Mik1ZUFyKG4PoWDFw+pgASSAJgHuBMlAxVsaoLchdp0RaoMVYiACZyRzDcHtrabZq3pf0kLMclgDBEzCmY/tqRHTXJbyzaQQWRWALNDOKMHg4mSAIMAmMaHUqlShuLhTD0/XRVCpNJnhTbUFpYyPLdQBJsAWRqajYxPHSm7RfhyQ3UduGgoxRlC+ljbcSoLDIEQZERzOt7w34tbauwVHdIBamARAglqihvpOIJaAZExgnLvPEdB6b06RNOmkoaAUSlSZdvOukwQIi4YyBiIDa0moV6bLVVVwS8EgKbjUDqhBIuCYkSGXPOo/xldGlN4ig41I/S/Pkdv6fvlrU1qIZVgCPf7H2I4I7Ea2tUHwP4kRNsVc+pUFePSKaoSFcggehVaSQZgGR6YAtWw8R7esSEqqSHNOJAJYFh6QfqmxyI5CyMa3xmmrnydWjKnJq2xKaa+QdfWplI0000A14de6aAqnXuk1lD+T5h8+qjVD5jAU6aQWtF3J9lAkAjsNUDoO7VjUdmAqGpCF2YpdLNcQB6ipZVGf+q2OJ7QUnVL8T/wAP0rN5iOKSqCzIEkG3MAIVJmDIn7ay1abveJ1cFioRi6dXS/PvwIHdbJN3WqVFuelSo1ACuPp9FOCBNxKscY9c+41H7GsKQhpDsBmSpBqD1Kxn3WOJAnsc/ezqvRpVdvdUFFVudqyWKtzoWIRiZwr2iZJY+xOstCnGx8wqFDNyxAFQE+q31XWkgDkY9wIOfvOxB5U4N3jdJGAdXrhSby1rpUV6jEmnYwLBA02hlJUgTjHJg/O53LVadOmlKhSdKiVUCKVKlQRaxBIMJ5k5Aj0jJEw9WtLsACWLmB/iyOAIBGf7HtqSo7nyZQxextJPCiLiZ+TJ9hOoqRtqYOK1ild6kp0TxA4Yl3se2aT1EAvpF5clirELKhp75g4GrDsPEaVFVa8rczWkggVBcbh9HYWntLR+nO93QXzLVmxiGwBJgEd+AAxtn8x9hqX6lWQxFwtIgtWNRgwBNRQT6VYqaXHHt7zjMwYjAwckktZdnHvkv9Tp9OqzBlb8LE3A4KYXmQRarSeex7ajeodIpoqWKg59RgBQxEAGcA2yextGqLsPElamWrFmMzUNM1HMhePUJ9255gY1ZNh4oWsSsr5ZZQi3hagFppgE83BbmkY+RBOpqUZGSeDxFDVO6XkfG86L6mW4wjSSAbvsI5EmOfwnWer0x18twSy3MsiCexBOZLQPbgn41YttvtuqVArofLORgBQhA5ESBKgEzMR3jWff79QUH0qF8wk247xzn0zMTyPfTKtyp46q2k0VUbY1HVpiDcbhHtgkH6vQ4AjtE4yqdAZoAVAiPcygZPMMQOTJH+Ykzkase76lQp0Q7lFpmrEqvdQWggL9UqQfb31nTf7dXq0y3qVDUYER6EADEN3iRPy2vcpD+sqLWKKzT6A7KqqSSgwPSBdBgGTxEjuRdicxmo+HyCboi9UaCcHE9hOTb91kwDiZ2fV9u0VEqXCVYLJLetZACjj0hjgHA7Z1C+LPGNSg1RRRRlQrDFxdkA3Wj1LkgYzntGlkldkoVsRUnkhv5GpuhRO3VlDXWeZMD0Ag2hnkARhiSY5IxGsW7rUKe4WnVpqAP6iuzrayI0liQD+dzmMBRGDOtS8R7ipb5NlJfL81kIYAorEn1XTlLWwBifYTQupb96pVrizZUk8sQgEmZMkgmZyzNqtyS2OlQws6l1U2V+ddffedS6f1KitA1sWU/wAFoqGnCxSnyxKoRAnOAM99S/h/dW0aRqraxhKZE2MKlskKBIllBudQAaigGDrlngbeMtV1Z/LvpVKeTEH6kEHAkggzj1a3eheK0p1Kb10NZ1TyVm0Wo1rgmQASGQHOSXOcCZRmjJX6fN3y8Wfh+udTqKbwUqtSk5VFa1aKhQqG+cZklroB4X1IOWI1Sf8A8n8+lTNeiL9uAy1FqCmt4ttuplh6YbKiSjIYi5dQXV/GlbcJTZVIdGFlRWe9rGDUxUUAIzBob2MtAWdQdTqpLABPLQQQLmPMlWJJILC4C4AYHHI0lUSWhZhuly0z6fj/ANN8lFNasCS17FrVUU8NCFQxutZQ54ABPsI1oNuvLFQMYKxAP1SRYw+ALSfgge+vKl3nFZBDmRwe2Vz2BjBwLdfOxp+YUIWWLRGIZbjfbycSOxPq47Ghu53oRVJavREt0Cu7uaKqC1Ra1IYtvL0WCqcyFypE4GTgknUj4d6cyqXp2mtSNzKwAaMwwJOWDqV4mY+TqKek23NKorSywxER/UpMWMe4BC4AyJGMatW9pNV3KHasFghBUAIW1GtAgRJBtUkRz7MNerv4MGIkk3k0Ulz3PXzuS3hvxO9NVp+WTT8wgNJMUiSB6sj0x9oUiZGr3s696K0QSAY9vcY9jI1W/CfhZaNJSbWkCTkzwVyTIANwj5OrSF1uoqVtT5bFypyqP4aPrTTTV5kGmmmgGvDr3TQEJ4p8NrvduaTMyfiVliVYAgHPOCfbnVKreDLBYalOlVdQlOiSYqKglqhVSbakGCwJAKhsSRrqGtXebQuBDFSCGBE9jMGCCV9xOY1VKmpGqjiqlHSL0OS7noFZGAqEA0V8xyJtx+WACxZyQDHAB4GoetuVJBifTIz3YgMSeO/P299Wrr2z3NPdV2F1NHuHmgPaQxUhCeCDn7FiNVvqm19FzrDubACCIQGA3tJaRjGVMcDXPkj7DCVnJLO072tbzZ8Va5tunIMKATlpjjjkx+snjWrV2lggwfSajSeSTDGOYymOe2vipUKqGIkT6Ae4ibhHa24AxnPuJ+FQmcks2PsswJ7cxj7fAELnRUeUfe/YQxzDFEEgAhQPVgSAbaZEAjkccDD0t3Wur3BYYksRPDe05zdE/OfaQq7KmjokhrRc5jBeofUCO8KAP11H9P3FqOykhqjhsiSRfIHzMjj3++pclKV42WzJnqW6pO7sFZL6npRAQCiDhvzeooQPURMdhHm4Ip0zJa0WU3BZgxdxJciIC4q4PqlVH1Exg8K0adbcMK4kZqs4kqtJFudbSIN3okzxEDM619/VZmay6yp5Xp7lgC0AAdmZxgRg/rPi5hUfn+Gr2ilv4fhHQK/UttT6ftGWSi1CgF1txRagqyFlWm1v1IOvNl1KlXq7yrSgqu2qrDkqR75g2SVYkwe3tGorr6UP+FbcUB6RuqioWKlja1S5xbhhKrgDiNR3STbQ3cMbv5TdXHIGaoRLT3MK4kd49o1a5apHJjQg6Mql3fM19yUpdTp1WpIpFMGEPpZ2ZRelIyWhYpI5JkwGBmLoqnT7xUZFYVAjVVyD6v6nptAhmDCDEmIOlDqxRqbQFVGJGSQUBAZTHYobD7xwNR1DrzbesWpYBMiRgSUqBZGSLkt+QufipyTOtToSoZreF/r277E30Co/rrVFZ0WuNu1GWWb0dTDDItgelv1zqEpbcsqMfqNR15M+pfQI9rgwn/EPmMv/ABVjR8kKSzmmXIP1LTX0ASMAAt/8fbWPpG6K1ATwr0XIkcLUhgf1P9u2otq1i+FOalKb34XGi/yb1Ovth5wNLzGdFambyDT5ZiDaZDBl9MTz8Rq7WilSgzkKaqtJc8urFbg0EEZcGQQQGYccYa22CuwHpVQbOSIJ9I5mRkZ/w84ltqRpzklhdK8SADMD83zxA+JPmbgt/p43zO9zE+6a5JMqBMH3IAfAODMn9zrY3FIEKLouRUIj6WWRM/JA/wAw1ia20iyZZSr91QA4+QQ6k+xpjX2EY+gC5on4KwbjI5gKT+nONRZcuTyrubnmmIVwuJ+kibwGIzgMAfnkZGpDp1RKapeGIpVadZSObSJQgRHsSD2Mckaz9M6OWdKbJ6gSg9ML61BW4ge5pnE2yAY51afBHhgVHFaos0rWpWE8xBUuv4SVOBHGe+pRTbsjnYjEU4U3md0vv2EP0Xw7UqB0afTLCV/KpAEzBBIpwYn6Z7T0zw70LyqfqnJFSJIILIFYMOOZx+vOtvo/ShTpi5V8wnzGiIvMSRjHH+upMDW2lRUfmZ8vi8bOt8vB8UaIVQowAAAPYDAGsmmmtJzxpppoBpppoBpppoBpppoDR3vSadVgzCSAQMkDIIPHeCc65917w/buBSFtO9CyM3/LIpKAyzkqwUsZMlgvxjp+tbd7JailWyCCP0PIn51TUpKaNWGxU6ErpnCWR7WewhUcUVbFpbFoE5BAPyPX+gxbcKv9SeYdROVUC5pmZweP9J10fxJ4QcUG8u1mHEC0ILTdUYL9Rm04HInJiOe77ak0UqLSIDKVIwogATaYEKT/AGUe+ufODg9T7LB42NeJp1ahqAdi8ufe2f8AQCM/fXlCnIX3UTHe55M/EQY+/tr4ovcWOZY2kRkIZYz9wHbHYd51kfdkU4j1uxgZ5MAL+0n7n41E6GYwptg7OMrKoRjB7gz2AHln5MYwdfTbq6m0gBQ05icrAt74unBgW/bWxQYAzOWKxPYXGP0gAkH3GsFNMLIEwhxzxgQPfOOMfEa9uRyK5bOoUo6NsiwMGrUYkz6Vd3kAexU4ntqK2vVLV3CKsU32pVwRF7ri8H2NR2b5D/aN3qvUV/k9ltlPoWn5rGDl3ZlKz8Eucf6aiKLrFWTzRdBmchkAHHEBoHYJEwNWt6nKo0W6LzLdyf8A2IKnUN6UyPSZMjtmcHtEDn47aybzalfKYYwJHcFheCfuQ2t+y0gZkNzPuwmfkhjP215WqBgIAQqlFWjglDaz/BaQxH++arnTad7cehi2/TRcGWSFtVxHDMZp57gm7/KPtr1CAGIgyGg9wRn9P/BnWSkWUsJKqxSUBwbQLAfcguT+3cYwVqSCSGm4B+13qX1ASexLTjt+3jJRbTaez2Njctc/qUWtggcgG4qBHAho+8a+NtSIfJwKdV2OACFWVE9xcFWMzB9o144KkRnIAUHn25E4M/o8cgTIdG6Z/M1AGIFNEL1TBNgWBUGQPVcApE8kEGBOiK604xi7uxGlCJQY4AkGBgOMfvBGdTOx8MkV6NM3etVNVxA8s1H9KsZ+oLEic3gD5sHgTwm1V/Pa4LTQBQ0eqrE+pT+FZHYSZ7c33pXh0Ule5rnqWlz2kD1f5jcSfkDgDV1Oi5anGxvU403khuvX9epX/DvS1qVKoWSKTN6mALGs3pqOzESzAAQQBiOJjVv6f0xKAKoIUsWjECYECO0Aa2UpAcY7/qedfetsKaifM1q8qj7jwDXummrSgaaaaAaaaaAaaaaAaaaaAaaaaAaaaaA8jWh1bo1PcU2SoCVYWmGYYkHsfgakNNeNJqzPYycXdbnIPEv8OayUi9JQ7m1AlMOTBJLMSxJGIzObs+2qj1DpFSmUYI/lk3pUK/UHQMGBBOY5HYKcjX6MjWrvOmU6sXqrRIyJ5wef0/Ye2sssOv7TtUesVY6VFdH52p1vUMtHpUcDhcNLqfxtMe08YjDTrkhSGEqBA94DGTJnBx+o12jq3gWmTNOjSMIFAAKPcMXSrBDMn8I/viB3X8JGCApVX0qfTaTJkkZJz+HB76zypTWljr0urYeesm0c3rNa3OQbQB3ycEEGMKP1+NbtJyZOe5Ba0gHIGAQeAF5wDgHjW5X8H7hKoRqbKS3t+a4Am0QoaIyYwffVlH8Md0VUTTXNx9RMswAMgDgGcz2mDqtRk9kbamLoQirzWpQX3Ra4nM5ET2UdycYP27xrMzgPAzOPtwfbP4eCMAav9D+ExtqXt6gJRUAgmwYkkSbpGYBGScwJjpX8M6S04ckvhgcehgGAxkH6pI4JVcQNTVGb4Ms+r4aK0d/A5t03pX8xEVFUkBsjKoGgvaRBtFMgiZ9Knvrd3XhyoGoijFVKyNY6ggPFzO1p9SiDwx5u5gE9b6V4Q2+3ZmRJZxaS2cdwB2BnUnT2aLFqgRMY4kyY+5zq+OHdtTl1etSz3p7djOc9E/hxVVkq1LCy0g602m3zhd5YcdwD5bExgg41b+i+E6dKgadQCo7warmfWQZHeQAc6nwNe6vjRjE5NbG1q38n7Rjo0AihVACgQAOAPYayaaausZBpppoBpppoBpppoBpppoBpppoBpppoBpppoBpppoBpppoBpppoDwjQjXumgPmzXtuvdNAeRpr3TQDTTTQDTTTQDTTTQDTTTQDTTTQDTTTQDTTTQ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data:image/jpeg;base64,/9j/4AAQSkZJRgABAQAAAQABAAD/2wCEAAkGBhIREBQUExQVFRIWFhgTGBQXGRoeFhcYGBseGBUXGBgYHCceGBskGRgVHy8gJCcpLSwtFR4yNTAqNSYrLCkBCQoKDgwOGg8PGiwlHyQsLS8wMi4qLTQqLCwsLCwsLCw0LCwsLCwsLywsLywsKjQpLCwtLCwtLCwsLCwsKSksLP/AABEIAM4A9QMBIgACEQEDEQH/xAAcAAEAAgMBAQEAAAAAAAAAAAAABQYDBAcBAgj/xAA8EAACAQMDAgUCBAQEBgIDAAABAhEDEiEABDEFQQYTIlFhMnFCUoGRBxQjoWKSsdEVM0Ny4fCiwRYkgv/EABoBAQADAQEBAAAAAAAAAAAAAAACAwQFAQb/xAAzEQACAQIFAQYGAQMFAAAAAAAAAQIDEQQSITFBBVFhgZGx8BMicaHB4TIUQtEzYpKi8f/aAAwDAQACEQMRAD8A7jpppoBpppoBpppoBpppoBpppoBpppoBpppoBpppoBpppoBpppoBpppoBpppoBpppoBpppoBpppoBpppoBpppoBpppoBpppoBpprFuK4VST2BP7Z7wNeN2A3G4VFLMYVQST8DnVS3/8AEvbqxWmGchisn0ic8TyJgdpkxxqu+KvGTVGqUkYGneR6YIZQtpVpUEzcrQOCDnjVPq1lJEkCPaSoywETwIM4zj7awVMS72gfSYHpCnHPXT7kdB238USWIeh6YwVbuADabhEwe3f99T218dbZ+7Ac3FTaVkQ0jgZ7jFp+J5R5oWRcsRKtDQT3pkMuGBBz94J1iobkwouP0wcGTEA5HI9uePaAaliJx5Ns+jYeorxTXvvO9Ut0jIHDAoRcGBEEe88RrNOuDbbrTJTNEsbLg5ImQwAtYXSpF0yCINxzxrqfQ/G1CuVSSHsUljbbJUsczz6GkRjWyniFJ2ehwsZ0yphtVqiz6a8Da9nWk5Y01h3O5VFLMwVRkkmANVveeKmiqqqEdEFVSSHFRZYk07frHlrcI+RyNQlNR3LIU5TehatNUHZ+OKgFN3yty06qqplSZa8AAyhSGVhN0RjUtvPE6qWsYPFI1hjHA5/FHqBxMTn21Wq8WXSwlWLtYtGmq/0vxbTq3lyqKp9LFvqXBDZAjDLjPP7zwedWxkpbFE4Sg7SR9aaaakQGmmmgGmmmgGmmmgGmmmgGmmmgGmmmgGmvCdR3VetU6AN7AGAcziZALQDapIifg+x142lqz1RcnZGxv98tJGdpgCTaJMSBgd+dcz8WeIvNQsCbWL0pBNgAYsjLBkG2277rGCY2uq9SrGsDVUpcCpUSQA1N1qufXCABXYCT6YgEyDStyhcBHFW9QyuoSApUwIJkwMFsAjPuBrBWqOenB9D07BxUs0tWrfk067gmfaQAZge/PHHPfMe2sj7yGViRKkATyYEgZEcyM/kAI18EsWNhYrJyfqZfwyActzMTlj2Ovrb7dmPBYkkiSY9oIEA+m4foMYg5bH1N01se1aNQA/iEFSwBMGMBis+q2cHWBQtzfhFonBjJwPYTGTHtjJAmR4bqRTa0kVFDLaCTEusThe6mB+UfB1sbno9MIC7qWIWaRqLcVYelozbLTiRx7nUspQsTBaX54IH+XZSCYIn6hJkxyDyBd+2tpVNKlSqg/wBTNUN6THlm1DAyDer8xiI7zujZ0laL1rG0kshP1NkglgCCDIJPcSTMga9TZBXUF1IaHUq6G0YjIMq0kkdxdOvLHrqRnZevKsXXwJ45dqgobjLO5scEn1sSxVvZew9sDiNXTq3V/KBARne24Kv1NzgDOYBjtriqt5da8NDqbgy9iPYRHI7Y1Z6njSvUIVqhhlN1qxIzNtplDbImebT2GtFPEWjlZwsd0q9RVKSWVrX6klufEBdK3k7jz2RiWovTAV6JHqwwh4V1JiPp4EnUbuN55ZpsrLb5F38uYhPMSmalENN6oUhgZgXA8jEMm1qLuF8pyKl5VWYggCAWZmkgrCkkEcT862urVRXqW0mupgEoIMBQgQWiCVU2n0dsiOdQztotjhIQmorVWv708udzL1ulTpuaSIyNNATcTesKZYgD1XuTdicz2jQ21Yo7ujBLVJGfV/UgAAcyvmqCB2WDGDqaXYViiVKzLWsrLCPIrlWZYVsmFm7HAngARqFTavSZ0IJcAIoiVNoIqhxP/wDQP5gvHBNa3LKOWUMt76a+dnv3epmqb00iGQELVUN2Am4qypHaAcdrucjVn8O+KbCqGYPqec24LsIx6pvXHNoxiNUl6QFNVB9V1+ZvVuChzkkKjCAME86xUdzULfUSHYsRBuLPyYmSZ/cjUFJxd0WVsHGtCz4vr77jvVCuGUMDIIBB9wcj+2suuU+F/GBG4BqQVK2LaxCIGKk2rJBA9I+LeRJnqdKoGAIIIIkEcEHgjXSp1VNHymKws8NLLI+9NNNWmUaaaaAaaaaAaaaaAaaaaAa8J0Zo1HdT6gENNTnzGs5j9vk4x3zrxux6k27Iw9d6pYtqglmxdkKikH+ozD8ItzBnVa6jXNZmSqMIgqMcGnUZCGKF/wAhhxaPymYgzq7neq1JyTLFvLpG8BjbBCKHAIDFVhYMsueTqvndCpURlZgwSy+AsLBUhiQxJKN6m9wQQI1gqVW2drC4Nu/aiRHVTWWu2Q60QA7ZY31L7YBChAGKqxCkiPtquptGsrMrSCyK5IYuS9zyJiBconvlf1neh7h2ApOFHpCq18G1RcqEWte12FkBsjnA15T6slNzcoWixqK6kTBZpBm0ZRgpjEC7VWj1Z1aV6TlGEdrPw/dtO8iD0QIi1HdbGgILlnBliVE5iMGDCngiR4dnYyMQGVg1r5AgEhlvYESGF0CYv+ZJna8ioP8ApkEQp5ByLSV/ExDZ7c60qnVmNKxv+SWFQDNysAEJDAiBaM/IX7mOh0Eqrabd1+H+UZN1WVkUioXBDAUvyn6iIyArGoP1D4wNR9Pe1HqS5YlvSfSBhZVP0EECe+pSj0y7aVLoU0WSwkeup50yGbEUxaCOCIPvqLoIALiIm4EHmLrx/wB0g9/y/GvGiyjlbdt02vyZa9QBjb/gnEC4KPNH04N4qfJwde0q1oUBfUJkRIP5pKiTzyOY1l3dBFsMkhkVs/hOQVDEEmCjRBjGItGtfyyYB+IBAzMY+nm08/H2mLWpopNSgvfce1K59Qj1Sc4j1TPseePfUt/KNSpgl1U1lACKTfbgnzVVbVIaME8giMGIo1CTC5ALTaPUT9wJ7mc5nWVwSCGJlEtBkmFHqW2CODn5k69ViFWMpNK9lz+CR3tooq61GJcGm1MKFaxlUswcsRDLav2LTxGslHqFBPJezF7M7EgtysA2gxwW5yWb5OoXe0SUJP8AzAD35lZjHYAH4gnAnWdgKlND7u8cY+jJhbuZ9JMHy/vr2/YZnRirZnu/w+wnuneJFvpBnAljUrMFICFSFXHcgXPEZvRe2ZDp9VKOzNcgmqayoWJBi6brYJtLQQYEiciJ1UOoqEby3B9P9MlQoa4fUIVRMVC2YynzGpjahU6dgI1+7UGTkFKci4MQoglQTkQTJGIsje5gr0YqEXG9pNeV2/Qm2r7StuERFvJIuyQGqIZ+CR6gM9ojjVf630YpU3FpUEVHhByuSRaF/DBUYzlV99e9P3b7evcLWFO5gzElJiXYsphzMZmJA5FoP109xTN5io5cf0yxJqOx/GscZkifVeBgTb43cU4zou6btZeOv2IWlUUEXSPVJeJPI+leGbnEx/UXjXTfCHiKwLRqwlwupqCWIUmVBxcSUKNJ++OBR+p9OtaS6E2yVUz5ZP1oQCYIa8lR899ZqZqUwtVRAtULBIDeXAUeoTzi4iAQIAwAg3B6EsZCGLgte3z4O0qdfWq94Z8QJVQIXlxgTN7qoHqIIwe8STEHvqwA66UJKSuj4+cJU5ZZHummmpkBpppoBpppoBpprW3278tCeT7D+5iRIAyfgHQHz1C0owcKaZVg90FbSDNwOCDxHzrn/U989NqfmG7yiWZC4yGIFtMM0skhWBMssxJzH14668WXypDq4gwLVAP0MHDEmGAUhgJziJ1XdpQqV2D1QzmoeSDBEZABxwKgwDyfc6wVamZ5YnfwOCyw+LUenZ78TN0zatuq6qrsqs3met5MhQxYweYYmB3LD8J1M7/woiLN6iowvsZpNkTUgliCwYMZGOfjWkawppUges20FLiWIlVYJnlVnvHpyJGvvfbpF25ucFqdgsLev0qWw10uFYMMZKwTJE6gkkjXOVWU45HZbbblfaoC62kgXQWH2tBmck3ADMAxrc6oVdlYlQSCzExBqCw3D/vlPiQxPOtOuRCqYK2NcRErJBZ/kTaf37RqTevTp0lDWmojH/thiQQRHEiM94idVrZnVqfyi/A0NvRpvQqAhvMU+gAk++JBHAjgcHsNaFTZ2sxzEXcZEE2z8wJFucH31Ztt4eDbD+YpksSXFVQYsUemBgHACzn2IMcxH8vYCsxcSgDvkkYyORyRJgZOQBpKLR7Srxlmyvm1voZtjv8AzF3BfDPt3AHIL0raqm3ObVdhGB6vbUBUp4ePpLuoIzmFJ/WT/b95/wAM0yu82xC5Fci0zMEWt94lvglD+kd4i6f5O6ekCTSWqQY/DJgHnsIHyAPbCS+W57SlGFeUI8pPy0f4NWnULBZN1loHJ5Zjj39Zc9vq51l2NNqlZUPN/lyCCYESYIzxiDmO3b3aAJc3IWoEC92JLkEEDEEj/N8ak+hkCtUrQSqI9Qj2ggzJwO4gx9PfjUUrltWr8OMmlsvuzX26Dyy0G+4iJ9MmoVExBgkRMn6vmdae/X3EMzRgcyQoIC8yW9jOOdTm02dYUqYTymuUkFXp3EiWMLUh7oDGInA+db/hzppbbbjcVAoSnQdEfAAewhmBJ5CyskD6zE6sUG7IxyxkYKU009bb9ulimmqMmD9M5ngDAwIx7A9/jW30ilSuU17vKBIZQ0M6qCoQNIFzO7HngGOBrScYMxeTkcQBFv2Eqpz+f5zMdb21TZ7QUSD5lRVr1eJCsWWlSI5FoDsR+ZhnGoRXJqxE7WpreXpy/IikqGruCFbmSbm9IY4JLmTaLjkknMmScyzU6lGhUVKqVEvempsaSGliyCTkm0yc+lc8DWvvOiJRWlSUk7lwj1eLKYaGSmABJIWwk+9sRJ1i3TztKBVRcA7u+Jy7KgJ5wFIPxr16FCaqqLX8b6eF9ftoYau9NnlgGL8xEucrMDtyoUHkmMxEum9/kyrUwf5gqyu5ANjMQCtOchgohj6oMjEHW34b6K202p3e4P8AXZSdtTP4CQYrMhgSC0gdp9yIrFWm5E8ljDT94BJJ5YlePyjuI0acF3im4YmTVvkT1/3PnwX3NigzyIlonC3EtiefmAJ7Ce8andvVuBQK14/COABE4iSScdo75BGoinUCU/qEsQCACJgCZPsJIyYMEnk61Ke8tggET2gkMrAAjMCLQcRB+MHXl7E50XUba0LBsqrIxqUx61YMFvjGSSywGObREi4hvaG6f4c66u4pAyPMA9QnOMXcDnnGBPOuTUN+aVQEANMASJDQYWA2B9RIxPqyNTPTeuOlYVlQkqCXBIBYd1USFEAqc4/eBZTqZGcnHYN1Ve2vD/B1jTUV0jxBS3A9BzzB5j3x25/Y6lJ10YyUldHy8ouDtJWZ7pppqREaaaaA8OqR426uKbFPMW4oB5ZJBCuxBaIhrrVA9rTjJ1dKwJUxgwYJEie2O+uYdY8N7nzYdXsDKQyS1K0khgoAL0oHZpWIEqADrPXzZbRN+AjTdXNVeiIepvXqhbv6mChuGciX9UCThRJ/LGsvTqllKA4UPccn6YZbiPyODafcgRnSl0KtR3HkujE3kAgNY9yxKmCDKFvciCDxrDFwDOp8ph9IXK25xPugOe0HWGMWtz6tunNZYWto/Uldjsy1IUb/AFNVZ09RC1D6QyXHBc2gq5EYYDPG/tOio+zPmVKlOqjNUNKYPKwppmJOVEiJL/Ma9PRvK/l2WqQsCopdYgtzwPSRcAAR2HEQZZa6XeeVY1CPJhsfSZUxHBEkyDxiIOtCilucWrXk/wDTe7v4/si6fhqjTer5lG6maXprKWYi1byIiEJVsABhjmcax9P/AIfGoLqtYvciyQACVKm2lIMYXy2LR9RwMC2bPW3LLEMAZwIJxGM5B9WY/wBtfDQXupT5ZtKGWC5JcxBjDkHP2xbn1KPKKXWxK3lZ+/I3h0aNrVohBaVIRVABuAm4RiboIMTK98agn8JtVMsmR6nUD/qWjNK4wszLAxNwggqTqf6b1NqtQLmVW7kFWMRJjIXJx76lt0rQCskgzA79iOc4JP6DV+WMkYVXq0ZNJ2bKJt/BW6SoGU0l8skoVJmTMESOQ3qgyDOe+vfGvh81N0jKwFyeY3OSkL6QoJkzT59+dWPYJ/Wmx3iArEQApgOTdi6ZJI9R+dbnXeiJuaYVhlTcDwQYjBGR/wDfBnUfhpxsjQsdVjWjOT4t4M5T0nZAU1abv6hqC8YaolNm8vmRJn5gAj4mtn4XC063m1ilI1VcVfLnzEdVtIJFyqB/MT2yrH0ghpzp3hNqZim0JeS6sGAaCwi3NwtJgmcBTznUtvOlOtFaVMsVRSLzaahkMBF0KTkgzGGwZ1CFOy1RbicZnlaEtGzR3fQNvSTcMhqkojs9NHgwwrMVkCR/znIk4tSPnW3Oxpjpi0KVzmoLrgIZmU3s9rQTLKqwPzrGI1I9N2BsvqMW85QKlN1AkjFNYccxKmcHEARrU8RUP/29oWmTIuCFjKyQvpgZLZk/g4yTq17XMUJPNlvtr5Iqmw8Lp/MotUo3kIa9ZB2KxFOchiSqXAcXEHkA/PTunHd7sLuDL1W8yquCoshrBmQpUWR2APc6um08NUTWr1AjFKi+S9N/paGljxJAwueYPvr66R0Db0K1UrUBNrhkwAlNirAEzIC+uDI+s+2qlS2+p0JdR/k7u+Wy7u37+iKh4m6VQpbmtVQMVWmL5dmUPVLOrzJOQB3jiOcSnhHwhtqqBm/qCmygQrLTJTJBuH9QXSDGMEEc6mKHTNsWtVPMSoAGVyTCpCIoBMGLHf1En6oktGvvb+IqaMaaIEoJ6FdeCTP0Koi2RySJuGpKEVLMyp4qrKl8KF9PT3fwI3rvhJeobla1HcFQt1GryYsJjywRzdMybTIOeDUdv4M399alZTqJRI9JYLfIlWT3lT3gdpwQL/svErmmCbGclFtUEBSycliYtNURP5TrZ2XiFalogq7N9MSVAUsbvbIaPuPfSUKcncUsZiqEci2Xatjke42dVmtamqEMacQZBuyJgfm/twO+Td9KRWADrApqxPMTcbcjBLSCO1pmJgdR367XLVKYV6sgMhIqOmCXLC0oDic8DnWPy1YKzU0QgN5akAhs4Zk5KqQCBIBLTPB1S6KWlzoLq8208tl6nL6VRkuCk+pVMkSxEFmVZESxtgj84A9Rgbe2pqATUvbmRgCQfVzJUZiIkg/J1Jbnpj/zTmWaLHLKoZ2diwUWdzDMbRwODidazVfKe+qCoqKzAHBkGLhgAqbsE/lzmdUuJ0FXz7bu229yR6Z1A0WpOAQKYLN6pBv5wWCzjtHeTq69H8VLWqWFTTJ+gNFzCAZMYBMiACZ1zDp/VHY+82wMGQBAgCZgXHM89sHUxs95Tow6G+ofUHLE259MLOCxGfg5wYMqdRwZhxmBU7u2vFvM6uDr3UV0Dqor0FeQfwkjgsMNAkxmdSgOulGSkro+YlFwbi90e6aaa9IjXzZr600B8Wa5/wBU6e1CqKIiwk1KfuIIhZ7/AIpJnHtMa6HrBuNqriGUMPYgH/XVc4ZjTh8Q6Mr2ujnvUOpWUlue204i3J44YT+0c6hH6w3mKalQUVwcUwWC8SRy547f+bn1PwCHZmo1TTYyfUt4Un8vqFo/f76om/8ABtSjUKmsHqTLlQ2BjJLAAmCMQee2JxTjOOp9JgquEqLKnZ/T9WLrsenJuKV67xGpfmFKyDzm5sfYjmftr6Pifp21Vl81qzHDRfUuj7/0wPsY1z3cdBcD6iSBMMTj9Dxz/wCNYGp1EMFZjv8A+86fGcdkXR6TCq/mqtrsVl78jpPTPHO2tijQdViQB5Y/sGx99TG08V0XGbkOBDRyRMYJnXKNl1SzkHsf27c8fp76mNt1VKg7c8T34x3/APRqca7KMR0eCbsn9bnVf5hbQ04MEH75GvtKisJBkHgjjVD2+6qEQZemfwlj2OclsjHfA1O9OosSsBxBEkEx7mTM9hzM41fGrd7HArYT4e7LCBpZnRdfWrzEYzRWQYEiQD3APIB7cD9tfRTX1poDC1CVjP7wf3Gvn+VFlpkiLTJ5EQZ1sa8u0FyDpeF0F9zuwYMIlVtDAgwUAMwTmfnnUHvP4dNI8ncMoAAh/Uf8RJBAPJxHeMADVyr7xEBLsFA7kxqJ3/jLa0lu8y7vagJJ+0wP76qlGFtTbQrYlSvSv5XIZfAFUAxus4/6eMcA/wBTI4/b9sPUvCFalQdqbvVq4ARSEWJ9Rg3XGJHbBMZjWLqH8VFEeRTuHc1DH7AEn99RG+/iTvHBFNadOfxBCzL7mGJH/wAT+uqHKijrU8N1KpZyWnfZfs06m+c1f6ptYMHJdSHJU59ByRyDIiMQNbNfrbkGpUqBycr6cxzgg+wJgHt21rVvF27rKErLt6o/x0gZ+cHB+0fpra2+42rqVrbOlc34qTFXUfF5PBj8UY41TdN6PzOjKlOCTnT/AONn62NLa9QYVbzDsWB9RkqAexILflx8e0gWBKtCtU/qBGtAYo18sMctPr+mBMKJPPeKoeCdvVY+TvLCDFtWmVOM4a8Bvuv7a3tl/Dvd05CV6ENP9QB7jMi6IziOW16oT7DPiJ4SX9zi7djRWt30+qnqWAtxWBMkhgpMDgFhOO33gZaHlwAwLEktkwPkkCF+B9uTrqXSvClCiqhl81wI8yoAzHAHfAwB/wCk63P+B0BJWlTViCLlRQwkRgxjVn9M3rczPrMLZct7c7HOOl9VCkPVklICENAVQIinTUepouF2BMyRrpnTN8K1JagBUMJAaJjscYI+Rg9ta3TPDtDb5pp6u7sSzntlmJPbUmBq+lTcN2cnGV4VpXgrHummmrjENNNNANfL1AAScAZnXt2qV4r6rWrF9vRSaVrU6rMshrh9KEHEAVZYgwVjBiYTmoq5bSpOrLKie33WCHC0gKjA+tASWUfpweRn/eI7c9RABRVV9w58wp6HC3ZIJEEwvH35jiJ2/ispQRFLCs6eaPMlrVYl5DZDzIUcBQO4WNaHgvd1akUFuphRUd6qkGboCC230lVI9OALOCeKXUTdjdHBzjB1JLSP37/p9CQr0qbkqEEC5CVH4oi0r+EiCIBMng8a1t14c9XuWZlAAMmwG6PgRGO5HvrfatV26rVqZeqwVRbcyrio9V/SGuVAwtt5En4hPD3iCq5eoqo4pU/+WxiTUYF3ptlmZgpkE9scEapaWzNlKdeMXKm9Fb35mDeeGSJlSD7R3OYzqH3PS2Q4ET/b2/1P7ft1laVNwostYrIEduSuBESftnUTvOgLUVmgAQY9j2GMRAAx8jUZU+w04frMl8tQp/TuoMvpnv8A37f+/GrT07rZEAEziZiD+/21W910y1jB7xInHYCBxzx89ta67gqpPqjC4E/9x55wefbRNo2VqNPEK6OkbTxArTMR8HJ+YPafnUpQ3auPSZ1y/a74AQPSBmADOMkx/wCNSu36oVA9XqkfMHPMY4U8+w1fGs+Ti1+m5f4nQLteXap278SVKefxfTxMYkmB9v3OofrHiKtUECoYkghSAOCSpj2Kr8x+uputFGan06rN8WLp1LxNQojLXNMBU9RniMYXIPJHGqP1rx/XcxTmivbIu7DJAPvwPjuJ1DVEc2i0tiAMQSoJHb2/0GterseWJngYjECRmAO/b2Gs860nsd3C9MoU3eer98f5MW66pUqMWJLOczMk9gOSTx2jj41gVHY/UZiTlv8A7Ykj7f7HWynT2cwBBIzdg54ge93GORGpql0QH0WZMfiBBuAIZR+XP++qbNnVlXpUflVkRCUGnnEZmBHv3OJ1t0ullvqwoyDi3sex/XGtukA1MsWIUYBPA9FxJk9hmfvqUo7Mik1ZUFyKG4PoWDFw+pgASSAJgHuBMlAxVsaoLchdp0RaoMVYiACZyRzDcHtrabZq3pf0kLMclgDBEzCmY/tqRHTXJbyzaQQWRWALNDOKMHg4mSAIMAmMaHUqlShuLhTD0/XRVCpNJnhTbUFpYyPLdQBJsAWRqajYxPHSm7RfhyQ3UduGgoxRlC+ljbcSoLDIEQZERzOt7w34tbauwVHdIBamARAglqihvpOIJaAZExgnLvPEdB6b06RNOmkoaAUSlSZdvOukwQIi4YyBiIDa0moV6bLVVVwS8EgKbjUDqhBIuCYkSGXPOo/xldGlN4ig41I/S/Pkdv6fvlrU1qIZVgCPf7H2I4I7Ea2tUHwP4kRNsVc+pUFePSKaoSFcggehVaSQZgGR6YAtWw8R7esSEqqSHNOJAJYFh6QfqmxyI5CyMa3xmmrnydWjKnJq2xKaa+QdfWplI0000A14de6aAqnXuk1lD+T5h8+qjVD5jAU6aQWtF3J9lAkAjsNUDoO7VjUdmAqGpCF2YpdLNcQB6ipZVGf+q2OJ7QUnVL8T/wAP0rN5iOKSqCzIEkG3MAIVJmDIn7ay1abveJ1cFioRi6dXS/PvwIHdbJN3WqVFuelSo1ACuPp9FOCBNxKscY9c+41H7GsKQhpDsBmSpBqD1Kxn3WOJAnsc/ezqvRpVdvdUFFVudqyWKtzoWIRiZwr2iZJY+xOstCnGx8wqFDNyxAFQE+q31XWkgDkY9wIOfvOxB5U4N3jdJGAdXrhSby1rpUV6jEmnYwLBA02hlJUgTjHJg/O53LVadOmlKhSdKiVUCKVKlQRaxBIMJ5k5Aj0jJEw9WtLsACWLmB/iyOAIBGf7HtqSo7nyZQxextJPCiLiZ+TJ9hOoqRtqYOK1ild6kp0TxA4Yl3se2aT1EAvpF5clirELKhp75g4GrDsPEaVFVa8rczWkggVBcbh9HYWntLR+nO93QXzLVmxiGwBJgEd+AAxtn8x9hqX6lWQxFwtIgtWNRgwBNRQT6VYqaXHHt7zjMwYjAwckktZdnHvkv9Tp9OqzBlb8LE3A4KYXmQRarSeex7ajeodIpoqWKg59RgBQxEAGcA2yextGqLsPElamWrFmMzUNM1HMhePUJ9255gY1ZNh4oWsSsr5ZZQi3hagFppgE83BbmkY+RBOpqUZGSeDxFDVO6XkfG86L6mW4wjSSAbvsI5EmOfwnWer0x18twSy3MsiCexBOZLQPbgn41YttvtuqVArofLORgBQhA5ESBKgEzMR3jWff79QUH0qF8wk247xzn0zMTyPfTKtyp46q2k0VUbY1HVpiDcbhHtgkH6vQ4AjtE4yqdAZoAVAiPcygZPMMQOTJH+Ykzkase76lQp0Q7lFpmrEqvdQWggL9UqQfb31nTf7dXq0y3qVDUYER6EADEN3iRPy2vcpD+sqLWKKzT6A7KqqSSgwPSBdBgGTxEjuRdicxmo+HyCboi9UaCcHE9hOTb91kwDiZ2fV9u0VEqXCVYLJLetZACjj0hjgHA7Z1C+LPGNSg1RRRRlQrDFxdkA3Wj1LkgYzntGlkldkoVsRUnkhv5GpuhRO3VlDXWeZMD0Ag2hnkARhiSY5IxGsW7rUKe4WnVpqAP6iuzrayI0liQD+dzmMBRGDOtS8R7ipb5NlJfL81kIYAorEn1XTlLWwBifYTQupb96pVrizZUk8sQgEmZMkgmZyzNqtyS2OlQws6l1U2V+ddffedS6f1KitA1sWU/wAFoqGnCxSnyxKoRAnOAM99S/h/dW0aRqraxhKZE2MKlskKBIllBudQAaigGDrlngbeMtV1Z/LvpVKeTEH6kEHAkggzj1a3eheK0p1Kb10NZ1TyVm0Wo1rgmQASGQHOSXOcCZRmjJX6fN3y8Wfh+udTqKbwUqtSk5VFa1aKhQqG+cZklroB4X1IOWI1Sf8A8n8+lTNeiL9uAy1FqCmt4ttuplh6YbKiSjIYi5dQXV/GlbcJTZVIdGFlRWe9rGDUxUUAIzBob2MtAWdQdTqpLABPLQQQLmPMlWJJILC4C4AYHHI0lUSWhZhuly0z6fj/ANN8lFNasCS17FrVUU8NCFQxutZQ54ABPsI1oNuvLFQMYKxAP1SRYw+ALSfgge+vKl3nFZBDmRwe2Vz2BjBwLdfOxp+YUIWWLRGIZbjfbycSOxPq47Ghu53oRVJavREt0Cu7uaKqC1Ra1IYtvL0WCqcyFypE4GTgknUj4d6cyqXp2mtSNzKwAaMwwJOWDqV4mY+TqKek23NKorSywxER/UpMWMe4BC4AyJGMatW9pNV3KHasFghBUAIW1GtAgRJBtUkRz7MNerv4MGIkk3k0Ulz3PXzuS3hvxO9NVp+WTT8wgNJMUiSB6sj0x9oUiZGr3s696K0QSAY9vcY9jI1W/CfhZaNJSbWkCTkzwVyTIANwj5OrSF1uoqVtT5bFypyqP4aPrTTTV5kGmmmgGvDr3TQEJ4p8NrvduaTMyfiVliVYAgHPOCfbnVKreDLBYalOlVdQlOiSYqKglqhVSbakGCwJAKhsSRrqGtXebQuBDFSCGBE9jMGCCV9xOY1VKmpGqjiqlHSL0OS7noFZGAqEA0V8xyJtx+WACxZyQDHAB4GoetuVJBifTIz3YgMSeO/P299Wrr2z3NPdV2F1NHuHmgPaQxUhCeCDn7FiNVvqm19FzrDubACCIQGA3tJaRjGVMcDXPkj7DCVnJLO072tbzZ8Va5tunIMKATlpjjjkx+snjWrV2lggwfSajSeSTDGOYymOe2vipUKqGIkT6Ae4ibhHa24AxnPuJ+FQmcks2PsswJ7cxj7fAELnRUeUfe/YQxzDFEEgAhQPVgSAbaZEAjkccDD0t3Wur3BYYksRPDe05zdE/OfaQq7KmjokhrRc5jBeofUCO8KAP11H9P3FqOykhqjhsiSRfIHzMjj3++pclKV42WzJnqW6pO7sFZL6npRAQCiDhvzeooQPURMdhHm4Ip0zJa0WU3BZgxdxJciIC4q4PqlVH1Exg8K0adbcMK4kZqs4kqtJFudbSIN3okzxEDM619/VZmay6yp5Xp7lgC0AAdmZxgRg/rPi5hUfn+Gr2ilv4fhHQK/UttT6ftGWSi1CgF1txRagqyFlWm1v1IOvNl1KlXq7yrSgqu2qrDkqR75g2SVYkwe3tGorr6UP+FbcUB6RuqioWKlja1S5xbhhKrgDiNR3STbQ3cMbv5TdXHIGaoRLT3MK4kd49o1a5apHJjQg6Mql3fM19yUpdTp1WpIpFMGEPpZ2ZRelIyWhYpI5JkwGBmLoqnT7xUZFYVAjVVyD6v6nptAhmDCDEmIOlDqxRqbQFVGJGSQUBAZTHYobD7xwNR1DrzbesWpYBMiRgSUqBZGSLkt+QufipyTOtToSoZreF/r277E30Co/rrVFZ0WuNu1GWWb0dTDDItgelv1zqEpbcsqMfqNR15M+pfQI9rgwn/EPmMv/ABVjR8kKSzmmXIP1LTX0ASMAAt/8fbWPpG6K1ATwr0XIkcLUhgf1P9u2otq1i+FOalKb34XGi/yb1Ovth5wNLzGdFambyDT5ZiDaZDBl9MTz8Rq7WilSgzkKaqtJc8urFbg0EEZcGQQQGYccYa22CuwHpVQbOSIJ9I5mRkZ/w84ltqRpzklhdK8SADMD83zxA+JPmbgt/p43zO9zE+6a5JMqBMH3IAfAODMn9zrY3FIEKLouRUIj6WWRM/JA/wAw1ia20iyZZSr91QA4+QQ6k+xpjX2EY+gC5on4KwbjI5gKT+nONRZcuTyrubnmmIVwuJ+kibwGIzgMAfnkZGpDp1RKapeGIpVadZSObSJQgRHsSD2Mckaz9M6OWdKbJ6gSg9ML61BW4ge5pnE2yAY51afBHhgVHFaos0rWpWE8xBUuv4SVOBHGe+pRTbsjnYjEU4U3md0vv2EP0Xw7UqB0afTLCV/KpAEzBBIpwYn6Z7T0zw70LyqfqnJFSJIILIFYMOOZx+vOtvo/ShTpi5V8wnzGiIvMSRjHH+upMDW2lRUfmZ8vi8bOt8vB8UaIVQowAAAPYDAGsmmmtJzxpppoBpppoBpppoBpppoDR3vSadVgzCSAQMkDIIPHeCc65917w/buBSFtO9CyM3/LIpKAyzkqwUsZMlgvxjp+tbd7JailWyCCP0PIn51TUpKaNWGxU6ErpnCWR7WewhUcUVbFpbFoE5BAPyPX+gxbcKv9SeYdROVUC5pmZweP9J10fxJ4QcUG8u1mHEC0ILTdUYL9Rm04HInJiOe77ak0UqLSIDKVIwogATaYEKT/AGUe+ufODg9T7LB42NeJp1ahqAdi8ufe2f8AQCM/fXlCnIX3UTHe55M/EQY+/tr4ovcWOZY2kRkIZYz9wHbHYd51kfdkU4j1uxgZ5MAL+0n7n41E6GYwptg7OMrKoRjB7gz2AHln5MYwdfTbq6m0gBQ05icrAt74unBgW/bWxQYAzOWKxPYXGP0gAkH3GsFNMLIEwhxzxgQPfOOMfEa9uRyK5bOoUo6NsiwMGrUYkz6Vd3kAexU4ntqK2vVLV3CKsU32pVwRF7ri8H2NR2b5D/aN3qvUV/k9ltlPoWn5rGDl3ZlKz8Eucf6aiKLrFWTzRdBmchkAHHEBoHYJEwNWt6nKo0W6LzLdyf8A2IKnUN6UyPSZMjtmcHtEDn47aybzalfKYYwJHcFheCfuQ2t+y0gZkNzPuwmfkhjP215WqBgIAQqlFWjglDaz/BaQxH++arnTad7cehi2/TRcGWSFtVxHDMZp57gm7/KPtr1CAGIgyGg9wRn9P/BnWSkWUsJKqxSUBwbQLAfcguT+3cYwVqSCSGm4B+13qX1ASexLTjt+3jJRbTaez2Njctc/qUWtggcgG4qBHAho+8a+NtSIfJwKdV2OACFWVE9xcFWMzB9o144KkRnIAUHn25E4M/o8cgTIdG6Z/M1AGIFNEL1TBNgWBUGQPVcApE8kEGBOiK604xi7uxGlCJQY4AkGBgOMfvBGdTOx8MkV6NM3etVNVxA8s1H9KsZ+oLEic3gD5sHgTwm1V/Pa4LTQBQ0eqrE+pT+FZHYSZ7c33pXh0Ule5rnqWlz2kD1f5jcSfkDgDV1Oi5anGxvU403khuvX9epX/DvS1qVKoWSKTN6mALGs3pqOzESzAAQQBiOJjVv6f0xKAKoIUsWjECYECO0Aa2UpAcY7/qedfetsKaifM1q8qj7jwDXummrSgaaaaAaaaaAaaaaAaaaaAaaaaAaaaaA8jWh1bo1PcU2SoCVYWmGYYkHsfgakNNeNJqzPYycXdbnIPEv8OayUi9JQ7m1AlMOTBJLMSxJGIzObs+2qj1DpFSmUYI/lk3pUK/UHQMGBBOY5HYKcjX6MjWrvOmU6sXqrRIyJ5wef0/Ye2sssOv7TtUesVY6VFdH52p1vUMtHpUcDhcNLqfxtMe08YjDTrkhSGEqBA94DGTJnBx+o12jq3gWmTNOjSMIFAAKPcMXSrBDMn8I/viB3X8JGCApVX0qfTaTJkkZJz+HB76zypTWljr0urYeesm0c3rNa3OQbQB3ycEEGMKP1+NbtJyZOe5Ba0gHIGAQeAF5wDgHjW5X8H7hKoRqbKS3t+a4Am0QoaIyYwffVlH8Md0VUTTXNx9RMswAMgDgGcz2mDqtRk9kbamLoQirzWpQX3Ra4nM5ET2UdycYP27xrMzgPAzOPtwfbP4eCMAav9D+ExtqXt6gJRUAgmwYkkSbpGYBGScwJjpX8M6S04ckvhgcehgGAxkH6pI4JVcQNTVGb4Ms+r4aK0d/A5t03pX8xEVFUkBsjKoGgvaRBtFMgiZ9Knvrd3XhyoGoijFVKyNY6ggPFzO1p9SiDwx5u5gE9b6V4Q2+3ZmRJZxaS2cdwB2BnUnT2aLFqgRMY4kyY+5zq+OHdtTl1etSz3p7djOc9E/hxVVkq1LCy0g602m3zhd5YcdwD5bExgg41b+i+E6dKgadQCo7warmfWQZHeQAc6nwNe6vjRjE5NbG1q38n7Rjo0AihVACgQAOAPYayaaausZBpppoBpppoBpppoBpppoBpppoBpppoBpppoBpppoBpppoBpppoDwjQjXumgPmzXtuvdNAeRpr3TQDTTTQDTTTQDTTTQDTTTQDTTTQDTTTQDTTTQ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4" name="Picture 8" descr="http://bebekxbuddy.nl/wp-content/uploads/2010/11/k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66" y="5702565"/>
            <a:ext cx="891985" cy="7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0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1923063"/>
            <a:ext cx="8291512" cy="445173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Ingangspagina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57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Patiënten pagina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11" y="1916113"/>
            <a:ext cx="6784465" cy="4465637"/>
          </a:xfrm>
        </p:spPr>
      </p:pic>
    </p:spTree>
    <p:extLst>
      <p:ext uri="{BB962C8B-B14F-4D97-AF65-F5344CB8AC3E}">
        <p14:creationId xmlns:p14="http://schemas.microsoft.com/office/powerpoint/2010/main" val="36091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Patiënt pagina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20" y="1916113"/>
            <a:ext cx="6753248" cy="4465637"/>
          </a:xfrm>
        </p:spPr>
      </p:pic>
    </p:spTree>
    <p:extLst>
      <p:ext uri="{BB962C8B-B14F-4D97-AF65-F5344CB8AC3E}">
        <p14:creationId xmlns:p14="http://schemas.microsoft.com/office/powerpoint/2010/main" val="5653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Informatie over onderzoek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3462"/>
          <a:stretch/>
        </p:blipFill>
        <p:spPr>
          <a:xfrm>
            <a:off x="1259632" y="1916832"/>
            <a:ext cx="6936386" cy="4524911"/>
          </a:xfrm>
        </p:spPr>
      </p:pic>
    </p:spTree>
    <p:extLst>
      <p:ext uri="{BB962C8B-B14F-4D97-AF65-F5344CB8AC3E}">
        <p14:creationId xmlns:p14="http://schemas.microsoft.com/office/powerpoint/2010/main" val="291247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ages.androidworld.nl/wp-content/uploads/oplossinge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18" y="150296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5" y="1916832"/>
            <a:ext cx="8147963" cy="4464496"/>
          </a:xfrm>
        </p:spPr>
        <p:txBody>
          <a:bodyPr>
            <a:normAutofit/>
          </a:bodyPr>
          <a:lstStyle/>
          <a:p>
            <a:r>
              <a:rPr lang="nl-NL" dirty="0" smtClean="0"/>
              <a:t>Controle paneel voor publicatie:</a:t>
            </a:r>
          </a:p>
          <a:p>
            <a:pPr lvl="1"/>
            <a:r>
              <a:rPr lang="nl-NL" dirty="0" smtClean="0"/>
              <a:t>Profielen</a:t>
            </a:r>
          </a:p>
          <a:p>
            <a:pPr lvl="1"/>
            <a:r>
              <a:rPr lang="nl-NL" dirty="0"/>
              <a:t>Typen </a:t>
            </a:r>
            <a:r>
              <a:rPr lang="nl-NL" dirty="0" smtClean="0"/>
              <a:t>meetwaarden</a:t>
            </a:r>
          </a:p>
          <a:p>
            <a:pPr lvl="1"/>
            <a:r>
              <a:rPr lang="nl-NL" dirty="0" smtClean="0"/>
              <a:t>Delay</a:t>
            </a:r>
          </a:p>
          <a:p>
            <a:pPr lvl="1"/>
            <a:r>
              <a:rPr lang="nl-NL" dirty="0"/>
              <a:t>I</a:t>
            </a:r>
            <a:r>
              <a:rPr lang="nl-NL" dirty="0" smtClean="0"/>
              <a:t>nterpretatie</a:t>
            </a:r>
          </a:p>
          <a:p>
            <a:r>
              <a:rPr lang="nl-NL" dirty="0" smtClean="0"/>
              <a:t>Integratie in HIS en </a:t>
            </a:r>
            <a:r>
              <a:rPr lang="nl-NL" dirty="0"/>
              <a:t>mogelijkheid </a:t>
            </a:r>
            <a:r>
              <a:rPr lang="nl-NL" dirty="0" smtClean="0"/>
              <a:t>E-consult (in latere release)</a:t>
            </a:r>
          </a:p>
          <a:p>
            <a:r>
              <a:rPr lang="nl-NL" dirty="0" smtClean="0"/>
              <a:t>Ontsluiting via praktijksite of patiëntportaal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Van kaders naar concept: Huisartsen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378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zelfmanagement.net/wp-content/uploads/2013/10/Foto-Coert-Blom-150x1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3" y="1996660"/>
            <a:ext cx="1647293" cy="164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Wie zijn wij?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395786" y="3823649"/>
            <a:ext cx="4039737" cy="271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 pitchFamily="34" charset="0"/>
              <a:buNone/>
              <a:tabLst>
                <a:tab pos="271463" algn="l"/>
              </a:tabLst>
              <a:defRPr sz="3200">
                <a:solidFill>
                  <a:srgbClr val="0079C0"/>
                </a:solidFill>
                <a:latin typeface="Interstate Cond Mono - Lgt" panose="02000506030000020004" pitchFamily="2" charset="0"/>
              </a:defRPr>
            </a:lvl1pPr>
            <a:lvl2pPr marL="631825" indent="-360363">
              <a:spcBef>
                <a:spcPct val="20000"/>
              </a:spcBef>
              <a:buFont typeface="Arial" pitchFamily="34" charset="0"/>
              <a:buChar char="–"/>
              <a:tabLst>
                <a:tab pos="631825" algn="l"/>
              </a:tabLst>
              <a:defRPr sz="2800">
                <a:solidFill>
                  <a:srgbClr val="0079C0"/>
                </a:solidFill>
                <a:latin typeface="Interstate Cond Mono - Lgt" panose="02000506030000020004" pitchFamily="2" charset="0"/>
              </a:defRPr>
            </a:lvl2pPr>
            <a:lvl3pPr marL="271463" indent="-271463">
              <a:spcBef>
                <a:spcPct val="20000"/>
              </a:spcBef>
              <a:buFont typeface="Arial" pitchFamily="34" charset="0"/>
              <a:buChar char="•"/>
              <a:tabLst>
                <a:tab pos="271463" algn="l"/>
              </a:tabLst>
              <a:defRPr sz="2400">
                <a:latin typeface="InterstateLightCondensed" pitchFamily="2" charset="0"/>
              </a:defRPr>
            </a:lvl3pPr>
            <a:lvl4pPr marL="271463" indent="-271463">
              <a:spcBef>
                <a:spcPct val="20000"/>
              </a:spcBef>
              <a:buFont typeface="Arial" pitchFamily="34" charset="0"/>
              <a:buChar char="–"/>
              <a:tabLst>
                <a:tab pos="271463" algn="l"/>
              </a:tabLst>
              <a:defRPr sz="2000">
                <a:latin typeface="InterstateLightCondensed" pitchFamily="2" charset="0"/>
              </a:defRPr>
            </a:lvl4pPr>
            <a:lvl5pPr marL="271463" indent="-271463">
              <a:spcBef>
                <a:spcPct val="20000"/>
              </a:spcBef>
              <a:buFont typeface="Arial" pitchFamily="34" charset="0"/>
              <a:buChar char="»"/>
              <a:tabLst>
                <a:tab pos="271463" algn="l"/>
              </a:tabLst>
              <a:defRPr sz="2000">
                <a:latin typeface="InterstateLightCondensed" pitchFamily="2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nl-NL" sz="2000" dirty="0" smtClean="0"/>
              <a:t>Coert Blom, md:</a:t>
            </a:r>
          </a:p>
          <a:p>
            <a:r>
              <a:rPr lang="nl-NL" sz="2000" dirty="0" smtClean="0"/>
              <a:t>Directeur eigenaar Zorgdraad</a:t>
            </a:r>
          </a:p>
          <a:p>
            <a:r>
              <a:rPr lang="nl-NL" sz="2000" dirty="0" smtClean="0"/>
              <a:t>Procesmanager</a:t>
            </a:r>
          </a:p>
          <a:p>
            <a:r>
              <a:rPr lang="nl-NL" sz="2000" dirty="0" smtClean="0"/>
              <a:t>Implementatie deskundige</a:t>
            </a:r>
          </a:p>
          <a:p>
            <a:r>
              <a:rPr lang="nl-NL" sz="2000" dirty="0" err="1" smtClean="0"/>
              <a:t>iMTA</a:t>
            </a:r>
            <a:r>
              <a:rPr lang="nl-NL" sz="2000" dirty="0" smtClean="0"/>
              <a:t> </a:t>
            </a:r>
            <a:r>
              <a:rPr lang="nl-NL" sz="2000" dirty="0" err="1" smtClean="0"/>
              <a:t>eur</a:t>
            </a:r>
            <a:r>
              <a:rPr lang="nl-NL" sz="2000" dirty="0" smtClean="0"/>
              <a:t> </a:t>
            </a:r>
          </a:p>
          <a:p>
            <a:endParaRPr lang="nl-NL" sz="2000" dirty="0"/>
          </a:p>
        </p:txBody>
      </p:sp>
      <p:sp>
        <p:nvSpPr>
          <p:cNvPr id="9" name="Tekstvak 8"/>
          <p:cNvSpPr txBox="1"/>
          <p:nvPr/>
        </p:nvSpPr>
        <p:spPr>
          <a:xfrm>
            <a:off x="4683458" y="3796353"/>
            <a:ext cx="4039737" cy="274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indent="0">
              <a:spcBef>
                <a:spcPct val="20000"/>
              </a:spcBef>
              <a:buFont typeface="Arial" pitchFamily="34" charset="0"/>
              <a:buNone/>
              <a:tabLst>
                <a:tab pos="271463" algn="l"/>
              </a:tabLst>
              <a:defRPr sz="2400">
                <a:solidFill>
                  <a:srgbClr val="0079C0"/>
                </a:solidFill>
                <a:latin typeface="Interstate Cond Mono - Lgt" panose="02000506030000020004" pitchFamily="2" charset="0"/>
              </a:defRPr>
            </a:lvl1pPr>
            <a:lvl2pPr marL="631825" indent="-360363">
              <a:spcBef>
                <a:spcPct val="20000"/>
              </a:spcBef>
              <a:buFont typeface="Arial" pitchFamily="34" charset="0"/>
              <a:buChar char="–"/>
              <a:tabLst>
                <a:tab pos="631825" algn="l"/>
              </a:tabLst>
              <a:defRPr sz="2800">
                <a:solidFill>
                  <a:srgbClr val="0079C0"/>
                </a:solidFill>
                <a:latin typeface="Interstate Cond Mono - Lgt" panose="02000506030000020004" pitchFamily="2" charset="0"/>
              </a:defRPr>
            </a:lvl2pPr>
            <a:lvl3pPr marL="271463" indent="-271463">
              <a:spcBef>
                <a:spcPct val="20000"/>
              </a:spcBef>
              <a:buFont typeface="Arial" pitchFamily="34" charset="0"/>
              <a:buChar char="•"/>
              <a:tabLst>
                <a:tab pos="271463" algn="l"/>
              </a:tabLst>
              <a:defRPr sz="2400">
                <a:latin typeface="InterstateLightCondensed" pitchFamily="2" charset="0"/>
              </a:defRPr>
            </a:lvl3pPr>
            <a:lvl4pPr marL="271463" indent="-271463">
              <a:spcBef>
                <a:spcPct val="20000"/>
              </a:spcBef>
              <a:buFont typeface="Arial" pitchFamily="34" charset="0"/>
              <a:buChar char="–"/>
              <a:tabLst>
                <a:tab pos="271463" algn="l"/>
              </a:tabLst>
              <a:defRPr sz="2000">
                <a:latin typeface="InterstateLightCondensed" pitchFamily="2" charset="0"/>
              </a:defRPr>
            </a:lvl4pPr>
            <a:lvl5pPr marL="271463" indent="-271463">
              <a:spcBef>
                <a:spcPct val="20000"/>
              </a:spcBef>
              <a:buFont typeface="Arial" pitchFamily="34" charset="0"/>
              <a:buChar char="»"/>
              <a:tabLst>
                <a:tab pos="271463" algn="l"/>
              </a:tabLst>
              <a:defRPr sz="2000">
                <a:latin typeface="InterstateLightCondensed" pitchFamily="2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nl-NL" sz="2000" dirty="0" smtClean="0"/>
              <a:t>Sam Siemssen:</a:t>
            </a:r>
          </a:p>
          <a:p>
            <a:r>
              <a:rPr lang="nl-NL" sz="2000" dirty="0" smtClean="0"/>
              <a:t>Directeur Marktontwikkeling </a:t>
            </a:r>
            <a:r>
              <a:rPr lang="nl-NL" sz="2000" dirty="0" err="1" smtClean="0"/>
              <a:t>Saltro</a:t>
            </a:r>
            <a:endParaRPr lang="nl-NL" sz="2000" dirty="0" smtClean="0"/>
          </a:p>
          <a:p>
            <a:r>
              <a:rPr lang="nl-NL" sz="2000" dirty="0" smtClean="0"/>
              <a:t>Werkzaam op het snijvlak ICT en Marketing </a:t>
            </a:r>
          </a:p>
          <a:p>
            <a:r>
              <a:rPr lang="nl-NL" sz="2000" dirty="0" smtClean="0"/>
              <a:t>Specialisatie gezondheidszorg</a:t>
            </a:r>
          </a:p>
          <a:p>
            <a:r>
              <a:rPr lang="nl-NL" sz="2000" dirty="0" smtClean="0"/>
              <a:t>Oprichter en eigenaar </a:t>
            </a:r>
            <a:r>
              <a:rPr lang="nl-NL" sz="2000" dirty="0" err="1" smtClean="0"/>
              <a:t>dokterdokter.nl</a:t>
            </a:r>
            <a:endParaRPr lang="nl-NL" sz="2000" dirty="0" smtClean="0"/>
          </a:p>
          <a:p>
            <a:r>
              <a:rPr lang="nl-NL" sz="2000" dirty="0" smtClean="0"/>
              <a:t>Mede initiatiefnemer Symphony </a:t>
            </a:r>
            <a:r>
              <a:rPr lang="nl-NL" sz="2000" dirty="0" err="1" smtClean="0"/>
              <a:t>gc</a:t>
            </a:r>
            <a:endParaRPr lang="nl-NL" sz="2000" dirty="0"/>
          </a:p>
        </p:txBody>
      </p:sp>
      <p:pic>
        <p:nvPicPr>
          <p:cNvPr id="1029" name="Picture 5" descr="C:\Users\Coert\AppData\Local\Microsoft\Windows\Temporary Internet Files\Content.Outlook\HRQOCFZM\Sam Siemssen_4706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60" y="1937984"/>
            <a:ext cx="1705969" cy="170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38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Publicatie instellingen van de huisarts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11524" r="6991" b="6250"/>
          <a:stretch/>
        </p:blipFill>
        <p:spPr bwMode="auto">
          <a:xfrm>
            <a:off x="0" y="1827066"/>
            <a:ext cx="9143999" cy="503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64062" r="71507" b="17969"/>
          <a:stretch/>
        </p:blipFill>
        <p:spPr bwMode="auto">
          <a:xfrm>
            <a:off x="52913" y="5040472"/>
            <a:ext cx="2430181" cy="11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al 5"/>
          <p:cNvSpPr/>
          <p:nvPr/>
        </p:nvSpPr>
        <p:spPr>
          <a:xfrm>
            <a:off x="2483094" y="2579427"/>
            <a:ext cx="2552930" cy="12282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al 8"/>
          <p:cNvSpPr/>
          <p:nvPr/>
        </p:nvSpPr>
        <p:spPr>
          <a:xfrm>
            <a:off x="-327546" y="4817661"/>
            <a:ext cx="3179928" cy="1637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8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Korte termijn:</a:t>
            </a:r>
          </a:p>
          <a:p>
            <a:pPr lvl="1"/>
            <a:r>
              <a:rPr lang="nl-NL" dirty="0" smtClean="0"/>
              <a:t>Trial uitvoeren</a:t>
            </a:r>
          </a:p>
          <a:p>
            <a:pPr lvl="1"/>
            <a:r>
              <a:rPr lang="nl-NL" dirty="0" smtClean="0"/>
              <a:t>Concept aanpassen o.b.v. ervaringen en feedback</a:t>
            </a:r>
          </a:p>
          <a:p>
            <a:r>
              <a:rPr lang="nl-NL" dirty="0" smtClean="0"/>
              <a:t>Middellange termijn:</a:t>
            </a:r>
          </a:p>
          <a:p>
            <a:pPr lvl="1"/>
            <a:r>
              <a:rPr lang="nl-NL" dirty="0" smtClean="0"/>
              <a:t>Toevoegen functionaliteit: E-consult, Agendering </a:t>
            </a:r>
          </a:p>
          <a:p>
            <a:pPr lvl="1"/>
            <a:r>
              <a:rPr lang="nl-NL" dirty="0" smtClean="0"/>
              <a:t>Communicatie naar HIS</a:t>
            </a:r>
          </a:p>
          <a:p>
            <a:r>
              <a:rPr lang="nl-NL" dirty="0" smtClean="0"/>
              <a:t>Lange termijn</a:t>
            </a:r>
          </a:p>
          <a:p>
            <a:pPr lvl="1"/>
            <a:r>
              <a:rPr lang="nl-NL" dirty="0" smtClean="0"/>
              <a:t>Procesondersteuning / ketenintegratie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2158" y="1246987"/>
            <a:ext cx="8064896" cy="504057"/>
          </a:xfrm>
        </p:spPr>
        <p:txBody>
          <a:bodyPr/>
          <a:lstStyle/>
          <a:p>
            <a:r>
              <a:rPr lang="nl-NL" dirty="0" smtClean="0"/>
              <a:t>Next Steps</a:t>
            </a:r>
            <a:endParaRPr lang="nl-NL" dirty="0"/>
          </a:p>
        </p:txBody>
      </p:sp>
      <p:pic>
        <p:nvPicPr>
          <p:cNvPr id="5122" name="Picture 2" descr="http://www.redhill-history.fsnet.co.uk/t5%20step%20stones%20morpeth%201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630" y="5130476"/>
            <a:ext cx="2271404" cy="133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5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Visie en overtuiging</a:t>
            </a:r>
          </a:p>
          <a:p>
            <a:r>
              <a:rPr lang="nl-NL" dirty="0" smtClean="0"/>
              <a:t>Kader en uitgangspunten helder stellen</a:t>
            </a:r>
          </a:p>
          <a:p>
            <a:r>
              <a:rPr lang="nl-NL" dirty="0" smtClean="0"/>
              <a:t>Haal de juiste mensen en expertise in huis</a:t>
            </a:r>
          </a:p>
          <a:p>
            <a:r>
              <a:rPr lang="nl-NL" dirty="0" smtClean="0"/>
              <a:t>Geen IT project!</a:t>
            </a:r>
          </a:p>
          <a:p>
            <a:r>
              <a:rPr lang="nl-NL" dirty="0" smtClean="0"/>
              <a:t>Start klein met gecontroleerde uitrol</a:t>
            </a:r>
          </a:p>
          <a:p>
            <a:r>
              <a:rPr lang="nl-NL" dirty="0" smtClean="0"/>
              <a:t>Betrokkenheid intern /extern</a:t>
            </a:r>
          </a:p>
          <a:p>
            <a:r>
              <a:rPr lang="nl-NL" dirty="0" smtClean="0"/>
              <a:t>Het is nooit af!</a:t>
            </a:r>
          </a:p>
          <a:p>
            <a:r>
              <a:rPr lang="nl-NL" dirty="0" smtClean="0"/>
              <a:t>We blijven leren</a:t>
            </a:r>
          </a:p>
          <a:p>
            <a:pPr marL="0" indent="0">
              <a:buNone/>
            </a:pPr>
            <a:endParaRPr lang="nl-NL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Lessons</a:t>
            </a:r>
            <a:r>
              <a:rPr lang="nl-NL" dirty="0" smtClean="0"/>
              <a:t> </a:t>
            </a:r>
            <a:r>
              <a:rPr lang="nl-NL" dirty="0" err="1" smtClean="0"/>
              <a:t>Learned</a:t>
            </a:r>
            <a:r>
              <a:rPr lang="nl-NL" dirty="0" smtClean="0"/>
              <a:t> en succesfactoren</a:t>
            </a:r>
            <a:endParaRPr lang="nl-NL" dirty="0"/>
          </a:p>
        </p:txBody>
      </p:sp>
      <p:pic>
        <p:nvPicPr>
          <p:cNvPr id="5" name="Picture 2" descr="http://www.blikopnieuws.nl/sites/default/files/field/image/buur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81" y="4626591"/>
            <a:ext cx="3142732" cy="18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6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Discussie / vragen</a:t>
            </a:r>
            <a:endParaRPr lang="nl-NL" dirty="0"/>
          </a:p>
        </p:txBody>
      </p:sp>
      <p:pic>
        <p:nvPicPr>
          <p:cNvPr id="7170" name="Picture 2" descr="http://www.hoe-koop-ik.nl/media/site-afbeeldingen/spouwmuurisolatie/alles%20over/vragen%20spouwmuurisolat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89" y="2013044"/>
            <a:ext cx="5767553" cy="432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emssen\AppData\Local\Microsoft\Windows\Temporary Internet Files\Content.Outlook\RJ1BO0JE\P105036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480" y="1898250"/>
            <a:ext cx="2439365" cy="325248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err="1" smtClean="0"/>
              <a:t>Saltro</a:t>
            </a:r>
            <a:endParaRPr lang="nl-NL" dirty="0"/>
          </a:p>
        </p:txBody>
      </p:sp>
      <p:sp>
        <p:nvSpPr>
          <p:cNvPr id="3" name="AutoShape 2" descr="data:image/jpeg;base64,/9j/4AAQSkZJRgABAQAAAQABAAD/2wCEAAkGBhQSERUUExQWFRUVFxcYGBgWFxgVGBcWFxcXGBcYGBYaHCYeFxojGRQXHy8gIycpLCwsFx4xNTAqNSYrLCkBCQoKDgwOGg8PGiwkHyQsLCwqKSosLCwsKSksLCksLCkpKSwsKSkpLCwpKSwpLCwsKSksKSwsLCwsLCwsLCwpKf/AABEIALgBEwMBIgACEQEDEQH/xAAbAAACAgMBAAAAAAAAAAAAAAAFBgMEAAECB//EAEwQAAECBAMEBwQFCQYEBwEAAAECEQADBCEFEjEGQVFhEyJxgZGhsTJSwdEHFCNC8BVDYnKCksLS4RYkM1OTolRjw+JERYOjstPjNP/EABoBAAIDAQEAAAAAAAAAAAAAAAIDAAEEBQb/xAAuEQACAgIBAwIEBgIDAAAAAAAAAQIRAyESBDFBE1EiMmGBBRRxkbHwodFSYpL/2gAMAwEAAhEDEQA/ADAjoRG8diEhnQAjvMeJ8TEYjp4hCwmrWNFq8YxVSo6l+4fKIBHTxNlEhmvqEHtQg/CIZkhCtZcs/wDppjqNxdlkJoJP+RJ/cb0McnC5P+SgdhWP4osRjxLZRU/JEr3G7FrHxiviGEJ6M5JZWqxCVTVAG+rk7heCcRViAqWoFJWG9kFiprsD3QcJNSTKktCdsjhnSielSlpKJg9kh7p0OYF9NecM8rB8vszJg70/ywC2ROWqqkMRZJY6pZSg2gfXyhszQzqG/UYGL5UV000waTl+CfkIkyzmtUEcykG/jE2aMGvLdCU2NBWD0VVICkmcgkqd0oIzW1IzWPKCH1qqH51P7p/rEqTG3iirIxiNWNFo8/5YDfU6pU5c2YZa1LIZlEMlIYC6fw8HXjbxdkIUY1Vp/NoLcFJ/pHY2jqd8keKf5o7eNGIQ6G1M9v8AA9D6KhP2wx2snAjoVolJDnRrbzdyPx2tsDNqC1JO/UPmQPjDMb+JaAn8rPKlKJLm7xzGGMj0JyTlo1HUaIiyGmgtgQaXVK4U6h++tCYFNBbDLUtWeIkp8Zj/AMEKydvuv5GQ7geNGOo0YYhZqOY6jTRZZpoyNxuIQ9jjsCOcsdpTHmDsmxG8sYEx0ExCgfiFaZakizKGurEHfy0idFYCE2uSARwd/J4mnU4UGPcd4MCJroICrMpL9ji8Jk5J67GiKhKP1DeWN5Y6jGhxnOWjGjqMaIUaaOZkrMCL3BFrG9rHjEkZFogjbPTWxJYCVgKlq9sZVsCk5lDeHDd/bDTieKy6dOaYrKN3E9ghVmJyYrKP2pcrHWsd7ZfelB78hFD6UZZTMlrJdKkkAcCkh/HMPCNHVbkmvKAwV2ZZP0lKK+rIeWDe5Cu46Q4YZiaKiWJss23gs4OhBbeLeMIuBACQh0OFBydQ0M2ytOlCVBLAqVmUElwLAD/4xkhLdGyeKo8kMKRACrxpa5ikSlJQmWSkqKc5Use0ACWAGnMgwdWogW1jz+YgSldcsc5NzlBUVFRfnFTb8A4YpvY2YPi6lrVKm5ekSkKCkggLQ7OAdCDYjmIMCEjZ2nJqZUxJJQEzASTuVcNa90+cMm0GKmRLGUjOtQQl9xLupt7N5iLT1bKnH4qQTjIS5VeuUoTjNUskupJLpKQesydAWvaHOTNCgCC4IcdkXCXIHJjcO5uA+16mo5vYkeK0QZgHtspqNfNSB/vHyh2P51+omfys8wizRYeuaSEB2DkmwSOJMaoqBc5QRLSVKO4bhxJ0A5mGWmnJoEqSsZphVcaAtoU8UjjvfQR2OozOCqO5PsjBgxKbuWl5BStm1JSpa1ZUgWsXP7OoHbflAdoK4xtCuosQEp91PxO+BYgsHq1eV79kTO8d1jRpoLUoahnH3p0lPglavlF/BNh5tSlJSoOoZsoSpRCToSRYcdd4g/TbArVK+rBbqVNK8wT1TkQUkAlQ0vd98Ky9TiWr8iI5Ip03vt9/Y86IjkiGDaHZsUyQoLKuupBBSEsUvoyi4sYAGNWPJHJHlHsW0cxqOo5MGUaIjI3GRCz2kQOxjEujYAsdX9L+MEgIGY6AEpJALuL8GePKS7HexVyVm8ArlTQorfcwLaXvbizwYaA+zwzJUvcSEjsTqfE+UGYuPYmWuToxoC7TqKJYWmWuYR1cqA5L6ONWffzg1AbEcUIUUjcW/HOJJ62BFNvRW2PxScuUfrKOjIPUcgOk7iCXBBG8aEcIZGhOqqxSblm3g+sGdmcVE6WQ90m3ZEhLkFOHEMFMVMQxKXIS8xWXhxPYItx5ftTVzJtdMRqEOkDRgADv0u/jEk6RUI8nQ40m2dPMmFAKhzIYH5QdjyepoAJSSkgrcgi7HSz9rQ6bB4sZ1NlURnlKKGd1NqCobtSO6BhJvuFkxqPYE7RS8tdIXmm/4yQygzOUhpPvC7GCG2VLLmdGiabB1Dqk30NwpJ07rab4HbepImIUVTGC5ZAZk7n6NT3VvZtYubc42KaZKUJUuYVJmBpgJAGZBsARfTwjp8ebgqvRji+PIGykpSMqVy8v6k1PlmPrF2lxQSHUkoWTwCx5E/GAH9vxvo6Y9yx/FHadv5e+hkdypg/ig/ytPcP8oJ5rVWO9NtDLUkFSgkkXBFweGsL9ZLzTFH7NQJP53L5GXbxMC07e0++gld0xY+Mdjbik34eO6auBl078Q/guOWvI1YBViWhl5EsSR9oFm+6yAALRRxnFaefUAKdJp1nKoEFKwUi5S1tR2X1ithmMyKgKMrC5swJ9rJNUW33iU0ElyThFaCbllzD8DA+jBakv4/2Xzk3aZdRhksu0/wBoEG2oIZmf8coKYShEqUmX0oVlAAOlh2mAqTJH/lmID98/wRsVNOP/AAOIj9lR9ZcKWCPdJjJZZSW2M4no98QJ2lphPlCUmYgZlJdSnYMTuFyTAw4nSjWnxBPbL/8AziCbjNBooViX3FA/lEMWPi01Yl01TDlBhiKZHRo5ZlfeWptT8BuhZ2yq0EZQjMqzrb2Ql2TmbW58Y7xva2QJITImTjMsB0ssAEAXuGvp4wszsfnrGVSgUlrNw0321h2HHkcubQnJKKjxKbxhMaeLlBhM2crLLQVEB2cC1g9yOIjpTnGCuTpGKMJSdRVh/Z36QVUgDJdwArqjQABgpnAtu5QUo/pTmShLmCSClOdIJDZiq5ci5I7oS8QwqZJIE1OUnQOD6ExcrkgUVOOK5p82jmPpcUmpQdpv3/UjwJSbmqa3/lMgxPH1TwxB9tSy/Ejd4mBrxco8ImzQ8tBI0e2sd1GAz0AlSCAA5Lg27jG/H6eJcEy+La0geTHLxoxjxoANvGRp4yKLPc5VMSAQReE7a/GUy6joFrCcssLvYOoqe/6oHiYZE4ckLmTEg5lhL3scgYW4sWfsgbiWHSZy0TJkpK5ksdUqJYAEkOkEBVy93jy8YqWjt247COylGtdLLNnY2NiHUSHGosQb8YMjC18B4iAFKrc5fUsSOLkxdknT7SY3JSvnFuNeAbsJHDJnu+Y+cI+Ilqiakq9kt2GHQLIuFLuPfUbX4m2sKu1UsJnJUBdSS+t2UC99TrAZI6HYH8aA06YQnKFO7+0NzcItbPHICRvUdPD5xWpqHpZgCUkAAu+iRx539Ya5OEIKBZiwDixtx4xMUfIfUTWkTSaknwhRxXDzKrlTA5TOSVKPuKSwPcbeMNclBRZXYDxER43MIkTVISFKEtSgDvYOe/q25tDJQtCIT4uxRnrUC7W62l3tZktrDJs3gIpUKuVLmHMoncT90chC/JkqVNlKlvZSVqPuo1PeQG7SOMN8yZZ4RBOrHZpW6Ev6Q5rsXmfdLH/CDPdJcde3ON7Xy5E2dL+szVyU5FlJEvpCVOiyg4a0R7dpJQA6jY2+5Y6nmyvKBu00mZUJpujQpSkyApQ1PWCGPN/jHYwrksbb9znN05Ii/I2G/wDHzB205/mjobP4edMRbtp1/wA0Bzs1U/5Ez90xo7OVP+RN/cMdH0v+/wDH+hfL6BobMUJ0xOX3yJg+MdJ2RozpikjvlzBC+cAqB+Zm/uK+Ub/I04aypn7ivlFLG7rn/BHJLwOOFYYKbMKfGKeXmbMyVXbR3SYKprardjVId10p+MqPOFYbNH5tf7qvlES6GZ7i/wB0xJ9KntyT+y/0XHK1/Wenisrt2LUJtwQP+jGxV4luxOhLW1lf/THmP1VTeyfAxGZZ4eUT8ivDX7Inrv8ArPUhUYtZsQpLcJkkf9KOFT8as1bTFi4abT696I81lBkmKtQYHJ0fGPdf+USOZt+f3GnaynriuWutmJmahJTMlrAtcMjSwF+QgPFChIKr7gfEtBAp4QGOcIv029gZscpLnWjBHoOw+HqSTNJGVSGA3+2Nbfox58DHpux/+CDwAHmTHO/G5V0zXuavwqDlnv2Frb2a9QkcE+qjFHGC1PSj9BavFUd7aTXqTySn4n4xBtAq1OnhIR5l4b+Hqunwr7/39xfWu8+R/wB8DLsSn+7nms+QEW9p5jUs3sA8VARV2PtSg8VKPmB8Ij2wnf3ZXNSR5v8ACEy31H3KWsf2EImOSqMSkkgAOSWAGpMdVVKqWRnDOHFwd7bo7Tmk6Mag2rojzxkRvGRdk4nvKFXfl6aQvVylIqggLQlKkkgKPWN3BHIOxhgCWLcvQl/WAW01IDMkTRZSM6f2VJv5geceXbraOz30dflFMpYQoozKvZYOYchr4x3IqC5HO3j8oSMbogurd82aUAocCksPIgwX2L6RXSpUvMlAllAa4zZgoE8Bk84bHKmLcKHtNQAnMdAC++wEVOml1cpQGYZbOoMQdUluDjwJjqgV1WV3+ETpmIRZGUDgGAfug5JFRbT0DsGocktThlqWQeSUWPm8X5M4uRkIAdid7d/KNTMQZycoHM7ooYjiudBShyo6FLhlO4bjcQMJRSoKdyfJhmbSBYvbhy5wPFjlVoxHaNIv0cicUJMzICwfKXv3gRxiKWT1t+ht5GLtA7BVFSiVJCXG59L7hzNgIszxbsgUggqOdTgF23HKLP3km3LgItIq/suYsH96Iq2qI22wDtggGSFZCSQdCwFh7QY5t7cIp7PzWEkmz06Wvm++QTyBIdtztui5tIgLpQWzED3gkpcEEkb7gW5wly8TMuSgCxCVJLP76lBxu1hiyKOFfqwVByyMdqvapEsllIU3AK8Hdn7IjoNvELLLZBdtCoNxLFwO6FXZ7BhUHMtTITdgWJ7uEX9oNlpcuWZslRFszEuCN7PfnGT1ZXtmr0FWj0FC3DiZKINwQVsR4RgmKcjPKtvzqHh1YWNkMTBp0ockoYHfq5HoYYE4gnn4Q5O1ZmarRZKz78n/AFSP4YpzsQWCzSlcxP8A+yJk4inifAxLLnhWjnxggQJX7TCULoCv1ZgPwgecXM9lALQG9kqYg73bfDNUVSU+0W7XhfxKrQSWIdifAE/CCUpLsyUhgoKBKpCCQ6jdyb+18hAfbmhlopwsIGYKABvoq6rafdHhAnZjaComT5UtU0lBLFLJZgNNH84NfSH/APzoHGZ6JV84vHKTmlZTSoQMOpBNUSpKcoORny3Ykkcw4iPEaEylpPWAU4YkFjuuNXv4QQwYMlyks6i47Wv3ARfoNnl17zQvJKQcqHGbMsDrKNxbrDxhLk3m5fU11FYaFtBuO0Q0U+09QmUPq1OFS0pAKlXKsoYkJBBZ34mAuL4FNpZgTMAvdKkuUqAO4tryI3wcw6UEywkLsUoIsbac/wAPGv8AEpRyRSe0zL0MZRm60xar8Z+srVMIykgAgFxYNaL+0x+1SPdlSx5GBuK04RVzEJ0VlV2FQBPmqLu0sx6lfIJHgkRp6VrjBLskZ+oT5Tb8sb9mQ1LL55j4qMUdtZn2CRxmDyCjBDAw1PKH6A87/GOMUwNVUZaHZCVFS1cA1gOJLxijJLNyfuNq4UilhVLIlSJcxRAZDufeU2Y9rMnsHOFTG8U6aY4DJDtx7T4QU2ozoQmWoMEqOgs4Fu5jaFqNXS4bfqy22TPm+FY4qkajI3GRuMlHuyZmnZA7HiOjS/vfwmLhNx3fGA2I55kom5KLnmzgjuF4861aOrdCvVzUmaopG4X5t/TyglsLPZc0d/mT/FC/Jn5rs12gtsfNCJqsxSkFw61CWNU7zrZ9H0hUVstscZk6xbfHBNo4WbRhNo0iSLED9me71EA6wT8o6JEx3BzJazX0OsGcQV9meyJKOYMo7OBiUXYPkbQT0H7Qzkj9VIv2lPbwiZO0EycrIpRVLcm4SCwHVcp33GkTYrMk5PtgpSHHVQWUeGW43tFf69h8kZuhqNwOU5mfQFl8oCSIlstplII9kefzjr6sk/dHHeL+MBcY2vkdGBSyJylvfpFKQAn95TknlFPCcYmrOdaDLcs3WIYcz4wtKkMveiHaulTLUgpcWX98JsEklirU72uSzCFUTMi5a1pOVRGYa+ySlQ4P1Tbsh02zkGb0ctD5lJZxlZlF2Y3zEpTcbgrjBrDthzMp+jWlKUhAACwzqzLUSALpAK7HWGtriolRb5WQyClMlNhk3OLAHS24QJx5aPq81T+ygpDFxfQN3iGSfQqkJCFJ3W3gtwO+FzF6ULTlWCmWVZrEDOoaAkmwFu1xpGWMW5G6eRKAM+j6kU6lEskskaXIL6dm/nD1RgAG+87+znAKXViXLSiXlYZQyVCzkB2hqw3EFoSQlWUOS3VPr2Rqpo5zdmgRFOtAAUozCgJS5LgBv0ju1EGhii/fHgmAmPTRMRMTMEwiYnKTJl51bvupFgyeERrkqZFrZKmQxIUSrc5ue/yinV0SC7g35H5RbStMzrFJD3GYFJD7ik3BtoYrVFMj8E/OCSpUC2DsGwmWiehSUsXVy+6YtbdSStEpALOpXcwAJ7gSe6O8LQBODcD6GN7U0vSLkh2A6RzrY5R4xXKUXce4UVF6l2ANdgxWpMuT1ROslRFkhIAWSOSQO1hDRUT5NBIQhIskMlO8neo9pLk8YmpZKElAAbowcvYQx8fnCbtcJ02pKcigmwSSzMBuLsbl++Ak3FWNVTaXguV+0CalOWbJCkhQUAFEKBAbXvNt8JhxtVKcikCYAPs1EkHK5bMOWjboYKakWRoHDD2g9uy8QS9nBWLQhTy1k7gD+sL8g4MKhkcnxl2Gyhw+KIO2Iws11apU3MRlUtRFutYJD7rmw/R7Yf8AGfo7kz1FaFrlrOp9tJIGrEgjdod2kE8MoqejSJUvKlhe4zKNg6jvJYdt2ilP25pU5kmaykkpLoWA41GbKxjdCUovRiaUu5YotnQhCEGY+UAWTqw3OeUWSkJsn2d3446wBG28gnqzkcnUE914Xdp9rphUEyVpCSHJRe7+85aJCDlKinJRRPtttBJmAyAkqWhXtezkULa/e1NtISI2tZJJJcm5JuSY5MdeEFCNIxylydmPGRqMgiHtUuozKSRYAOXtci3qY4OJAIJCCVBJVuAOvyaK0lJdNtAlT7h2nSJ1zUjQZrNwDOT36x5+TUTpK2ec188JUthkzzCwF8gYEsT2jxifZvBEVFYmXMKikpUosbnKAwcva8FNtKIGVmlhGaWcxSkAdVdjYcwDfhAf6Oar++uXDSl910gwuO1YTdaPUzgqSLLWBwGUgcriM/If/NX+7L/ljpFcOMTIrU8YuwSpO2eCgQqatjyQPQRNJwZKQwUryiyKtPGFGbtdN6RaQEkBSgHcWBIG/gIsgdxjBUql3ctzIZ7btYUcQpJ0uWcklcwbwlQSQOI1JNhuMcVf0mzJasqpKSG98jeR7p4QFrvpPnKfo5aJfO6j8BEeOa34ZFKPYGr2s4S1d8+Z8AIbdm0qqJGdbISokoAUtagUkh1FZ0caR5fMU5fjHqWyVDNRRyrZswKgAWZKi6QePHviskXWhmGSUviHjAMLTIkocmZMyjNMXdRJD2J9lN7AboJicYF0M4plJSq5Aue8+gt3QQSp2glH3AbV0jdUkTE5Vhw4LjUXgXKw4BGRaQoFS3zAKBGYtbRiGPfygtHFUFdGpSA60h0g6Ejd4RKXfyVb7eBBxjZBEmaFyxlQpmDpASpJBIdRcuw7It1FWvKcquidhmGWaxJ3Ifz3Qbq8TPQdIuXlKWKkqT0mhYkJIu4Ni0DFbWoCARKQTa31cAEkpAGnM+EGmq2A+4I+sT/+OHfTJ+cV6mpqN1XLV2yUD4wyz9oBl6iJWbNvlADLfsiJOME6ypX+kn5xXJIurAVDiU9KwZk+WtF3SlCQTroczguYtz8TzfmzcOOsnTxgmrFP+TL/ANIfOIpWLIKwFyZQTvPRcu/fygvUj7FODOcFxOUhBM0hKs1nDkBtxSDBKbMlzikpKVMCxIPfvDbooJxSQqXnTJlglJIHRjUB4HjGi7iWhPZLaFyabCS9xnGHq3Zf3f8AugTj2FrypWU5hLLlgxaznUvpygvgdStaCpQAD2AB13tfdFirrAmzgk7rekLpvQyMqdoUaeeCSUpDKDlQ48HjX9n6mYelkN1FAM7EjK5IJtYsGPHujc+STPRJlD/EDgbgx6xPIAvDzLSJSAhJ9nfvJ495vAxx7NGTLcdCXtHNMuVnU6VuFqCnBAEsAotucO2m+O8Aw0Jpped8xTmV+uvrq81Q3zgiakompTMSQxCgCGOusRz8PAunTh8o1xn7mGUfYX5mESV2KUE/pIHxirM2Kp1ayZf7Lp9IYZZTuHpHTQ7k/AqjyTbHC5VPNSiUnL1HV1ibqPV15JML2eDG2NX0lZNa7KyD9gBPq8DJmGzR7UtY7Uqb0jTDJxj3FyjbH6i+i5C5aFmesFSEqIyAsVJBId+cZDVJ2kp0pSOkFgBorcG4RkZvzE/cd6cfYG4lWBF1qZI04DgAIW8Q2nJtL6o94+0ezhBvF5PSylJ3sQO3UecLdNsrMPtqCeQdR+AjGo7H26I8IqM00oUbTUlBfiQSD6+MS7I0wRVqLXKFBXIpUL9/wghTbLy0kKzrJBB3C4L8ImrpsqRM6QD7VYy62YkOoiLKD/StaOBNdTuCzhmBvbfru846qae4ILuQNN3GMqJBSHd2bdzL/jlCOYyjkFsozDe/VAzWNuXdCjiVQJc1Z3Zjz1P9YcKWTmlhRVcgHTTshLx3DCqeSVKy2IAG8fef4Q2DV7AaAmJyFTFApSo2INiNS417TFCpwaYE5yAAz669nrDVJwrNLzEzD2khPpFfD8KDnplJZrZVb+dtI1vLiaS3oVwkmLmEUgXYpzElgL/jjHs2HAIkSpYuUoSh+SQw9I8+pqWTTzULl5j1mKXzdVThTDXfDjTV4YAHSzjeN0Ji72E1Wg8qtCEklyLO3hv7Ys0Ex5YPKAwWFIIOjG/45xbwypcMbHhBUUFTNjqTON4rlUZLVeKouwTtbPVLpZ0xDhaZZykbusLsbWeErBqytmgzM6ynojlKUoP2hA3MAN9+Uek1FwfxrApVIbmW3WuR7N2b4QLIUpSZqkg9IzjgP5Yhn0cw/nv9v9I3LrShICxlIAF7aREFgqMzM4AY7wIFyLjFti1iNfO6ZUiWsk2BNhuc3awvFhOyc1KcyJ/XcG1083vE1FTJ6eomEghR1SbpDOX4GLqUkpCUEpDlQJObMLdhjJOTb0dDHjXHYNo6qdPIAmCUqWWmIKEqCrm6Szh7g34HfFlGNS5c1KKhaUIVLW5KfvgoAbKH0zwOwjEJcszZijdS1HQ3QCQG4wHrE9OsZSpamNsyQxe4D8C1o0rtsxTW9HoCMfQuX0dNPSrUKISp0guXctd9ID1mDzC6xOW7vr5QPwLDlS0DM6FFWliW421eDQEy5Krc37rRmm25aZuxY1w2iTZCf0k4CaXmyQopVo6VMlRLa8POHITXPn8o852UeXULmlJYoKed1C/lDbKxTOWljrIZ8xYMoOCPCNePaMORUwzKX1ldg/HrA/aSoIlIyqyqTMBB3MHcFuL+UdU6lZXV1d6nO4d0KtZtWipcS0LCEKtMcJK9xypY27TwiT0iYvmRcrNsTJGZSDMSSzyzo7lynQRqR9IdOsG0xJG5SRwfjFGTPSUqzJMxJSUstmJNxcDhfjAybh+RSiFqULMHsAUhJBG9g4vwgoZko1JBz6dylcCvsNRJqKqZMmDMUpzDhnWoknzMegDDUbnHhCfgu0UuRMaa4Exg7khJTo43AvqIn242lVKTK6BZBUVE9UF0sG9oF78ILly2JlDg+I3fVk8U+A+cZHlA28qveT/ppjInFA2x8AjqKk/EpSE5lLS3IuT2CFnEdpVzXTLdCP8Ace07u6BDsOYptAmW6UMpfknt4nlCtW1ZKgVElSiCT2XjdMh9N0VqxYKktuJ+MSqBbs9Jk4pPIcy0guAOsPZI15HlFj65MW4mAAOGuL3vYaRRp5rpT2D0jqrmkJBfePWMko22w0mndhhNQrTKkD8boD1cx1lCTlUfx8IkTWKbWJKemSWWXKlXcxI4nHy3+oXPkwIukUVXYsWJLm/rGqVKVlSRfKSC1iGI4jSLNTTTs01kOlejKFvw0boJE1M6ZMVKX1g2UMxdn3tuPjDkUySdhiEizEs4IGZjv1LQLxRKgpLKUlWZQLb/AGWfx4b4JIkVKgoZES3sCVO3XzaDkGbzjMUoVBJWshRBWstYaGw728BBXQPcG4Xia1TAhSlMQRdmcXFu0Q4INkrG9n5EWhQpMIyJEzO60jMwDAkB2+ENWG1AXL4BYcPuOhHaCIOEuQMo0FZa7RIkxVp/ZiUmDKJpkD5E66gn7pIPda/CL8w3EeR7S0c8YjNEpSkla0kFKin/ABGIdjdjFEPRsVw6RVyyiYRuukjMkjnpvIY8YBTlZPs0HOJaRLBDXCQE9/PUQz4VgqJctILzFXdczrKJ4307N0WqmjQoMUpI3WFuzhCZRNGOfHYlUNASSZaXKrlLgEskC3cNIrV6DJIySVIUshJJQQkb1K4aDvtHGIYmqTPXICFpmZmkkXz5i0spItrr2GPREVDABZzEABRFgS1y3M374FYW9hy6ilSPLk7Np1zK7HDX5M0WpGDBLFLAhWYWFyxF+4mHKfsbQzStSqdOZRJJSVJud4CSAD3RcwvZmlp0tKlIB1dXWVex66nO7SCcJVsSpK7EJjNJSSZZSRdJDkEejvBCTTlKMuZSzxNz5CDM/ZJK5gElCJSQoFakoSklF3DgXLmz2g7IpxLSJcsWD82cvrvMB6L99Gn8xr6iVR5k+2gpKgWGimB1bXSCeHS1KJIDaOTYFv6QyLpkI6xAKhd94fgd0A6ivJJJMNj7IzTdu2T1K0qBSTZSVAl2sQx7NYTzs3USerKEpaHYKUvIQk71JbdyMMiJ+WYH0yEeh9YkTOzOAGa/bGlYk1sT6jXYC1tIqXKky8wVlBUtQ0Usm7NubSIaekMxKlAWDAvzg/OoekZrDs8fOLVLhCUJY3BTlUCLKfXuvCp4k2NhnklSE7+ystTnIknmD6/ONVWDrUA8oKygJSCAwA0AZrQr7QlVLUzJQRLIBdJKTdBunfq1u0GBv5cV/ly/BfwXAqLRUpW7YWmYJVOf7unuP9YyBf5dV/lI/wDd/njUSmDaLAue6O5Q6wERJNxEtEp3J4wVbKbLtOhlL3C3oY5xAjIg/pB/AxyZrAkb8o8Yp1WfPlPshVvOKb8ER6ChKpYSFgpsCOBDAuDvjueoLSzsXGr7i8NSKZK5SUrAIypsewacD2QCxLZ7oxmRMLHQKD91meMzkltj6KaZNvaHgflF6XOASA+gA0O6FiqnVaCQmUiYBvQo+hHziocbqyGEgJPEv/R4tO/IHGhzRVB4ty54jzXpK583Hd1QIsS8RrtMofs/rFql5RffwegLqBAXHVdMno0qIvcj0hbnzJ6CBPUoFQzAJKQG5t2GGjA8LM2UhQIGYKLF36pbh3xTlrQEZxcuPlEq6kzEhBypFvZDaNz5esSUimWUAOAzDhvcR1JpwI56P7Uns9BB4pXIOfYPSp2bUZTzjczWKSZrmxc+UWEjeT/WHiieYvqg/j8WhXl4d0mIqmEdWWiWrtV1wkeT9whkqFMgdu/sirhJcZveJVa3IeXrFECiVMw/HOJZaM1vLV+7fA5VQ8wJ4IJ8SIsyp3GJKLrRE6eytVYeQvqAFj4DV0nUX3c4qGepKuu78d39ILCaPCAe0VZ0YSSkrBJcBWUgWD63uoeMOhyqmBNruXlVOUa2iWimCclRBBZTcR2OODQrSq1S0lI+8AwN2cOxPJ4aaCmRKSEIAGcqJIJuSSXv+tA5FyVeAoOtl1M4IlnXqgknsc+LCFaTtPMnLSlCCjM+ULHVe91EF9EqPJoa1yRkKdxBB5ghj6xSOGSyoKKBmCnBvYsR3hibc4GNJV/foF3ezmlqDNp0TCwK0gkDcSIB1CLHtb/dDLOACSAGA4fKAVWixPBR+BhsYeRcpFWoX1uyJaWQSp9B5mOKZSfaZ/hFpE64g2wAlKXoIsruGipKMT9JxhUgonnX0gpAnSlZUHNmSSpIJ6pex/ahPFQn3JX7rehj0ja+kCgCdyw37bDxhFxahVImZc5INx1i7PvG4xpwRjL4aT/UDI2vJSNYOCPFf88ZEC6tT+2rxMZDXjh/xX7sHk/dkstVxElKWB7TEMj2hFujkZi257/KObdM0VZPKFu74RSSsqKX94t2N/WGNNAhXI7iIEjD8k+XLJzdYuR+kQB5QvkthtM9WwvG0LQlyAGsrRJa2/TSKOJ1PSkKS7J03XPLj/SIJ6AU5E2AYADlyO4R1LSwAGg07d6u71MYZz5GmKoqyiZYOYtq3BxqX5AwJxvaHo0kBsx00LWYnwsO0ndDBNluk9wA5/dH8RhYmbNVK5istOtQeylBKQebrIs8aehx455LyPSEdTOUY1FdwenHJxTmCSU8ejLatqza2g9hlQVI6/t5tzANw1jdNsjWsElASngZiW8ATB/Dtl1oAeXLJHFT3O/2Y3dZLDxqNX9DN06yXcr+5DKoxNQ5+7e/XsztwBvFmkLJ1u7X1a/9Isf2fml+tLRd+qCSRwuOFrcItS8BV7yRclgC1+AOkcxu1pGxLdlJKYF1ayJ6mN2Ta17CDtTRmWQCXcP5wpYtNIqlAakIbtIDecMw6kDk7DBSVh4eQ+cXEuS6vD4QHopoUVN91RHa2+CaJto1fUUiLGqrLJ5ksO02HrFqnAQkJG4AfCBtcM86SjgSs8OqHHm0Xpi8oJOjOfWK8kIcOXmmzVcGQP2UufNR8IISptoBbOVP2QUdVlSldqiSYJJmWfthqAfYtImaxVxJYKC4BsRfgdY6z9WKGIqOQ9nrDUAwXgXXXm0HzLCGirJGR9zvC/hMs9fgEjlcF/hB6fMzhBG8t2cYBtBUToqikMbpOnLtiX6zZ28xHE+YOERDjviJX4I2SrnHxgVUF3H40i8tfy+fwgPiVWmUlcxRZKUue7d2wadIGtmqatR0i5SS6kBKiOAW4/hduYifOBHnGy2NKOIZ1/nypJ77oHcUgQ/TV7ucAnaCaoKyZhbWJs0VaddhEpNopkQJ2vBFOtQ1Syh+yoGPMJ00qJUouTck6mPV8clZ6eYnihXoW82jyNSo3dJSTYnN3RET2RkcZ/w0ZHPlK5NmlLRZpT10xeparIbhxGoyFMJBynq0hJU7sH5xWw6SVzkr3lTh7sPw8ZGQtoYNWbo0G57gVXNrJcmNSulOgJHAoWLDd7PGMjIzuKDt2aQtTgO6lrSkMXbMQFqbcyXAh9WeHHyvGRkRKi+5rNcRz0sZGRZCRC/j8I2l4yMiIhUxhHVSeBbuI+YEIlcl659yUhR7EoB9WjIyDh3Al2O6GZlUQ+pfvYPBqVOeMjI1paEeSrLzKqSpjlCWB4uRpGsfnlMpQ95kj9q3o8bjIpLZGQYOGQBwi4osIyMhyBLqVjLx+ekVKkZiL2DluLaefpGRkU3SIRYcrrK5xZpl3AdnPmC3pGRkDEthFYAiNczzjIyDvVg+TJqbBu2PPPpIrlDo5QslTqVzylgPN4yMi38hF8wjSpxQpKk6pIUO0Fx5iPXFzwtKVp0WgKHYQ49YyMhUWFIv0sy0WAuNxkMBOFKdJHKPG6hTP2xqMjTgdRkxc+6IekHDzjUZGRzz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hQSERUUExQWFRUVFxcYGBgWFxgVGBcWFxcXGBcYGBYaHCYeFxojGRQXHy8gIycpLCwsFx4xNTAqNSYrLCkBCQoKDgwOGg8PGiwkHyQsLCwqKSosLCwsKSksLCksLCkpKSwsKSkpLCwpKSwpLCwsKSksKSwsLCwsLCwsLCwpKf/AABEIALgBEwMBIgACEQEDEQH/xAAbAAACAgMBAAAAAAAAAAAAAAAFBgMEAAECB//EAEwQAAECBAMEBwQFCQYEBwEAAAECEQADBCEFEjEGQVFhEyJxgZGhsTJSwdEHFCNC8BVDYnKCksLS4RYkM1OTolRjw+JERYOjstPjNP/EABoBAAIDAQEAAAAAAAAAAAAAAAIDAAEEBQb/xAAuEQACAgIBAwIEBgIDAAAAAAAAAQIRAyESBDFBE1EiMmGBBRRxkbHwodFSYpL/2gAMAwEAAhEDEQA/ADAjoRG8diEhnQAjvMeJ8TEYjp4hCwmrWNFq8YxVSo6l+4fKIBHTxNlEhmvqEHtQg/CIZkhCtZcs/wDppjqNxdlkJoJP+RJ/cb0McnC5P+SgdhWP4osRjxLZRU/JEr3G7FrHxiviGEJ6M5JZWqxCVTVAG+rk7heCcRViAqWoFJWG9kFiprsD3QcJNSTKktCdsjhnSielSlpKJg9kh7p0OYF9NecM8rB8vszJg70/ywC2ROWqqkMRZJY6pZSg2gfXyhszQzqG/UYGL5UV000waTl+CfkIkyzmtUEcykG/jE2aMGvLdCU2NBWD0VVICkmcgkqd0oIzW1IzWPKCH1qqH51P7p/rEqTG3iirIxiNWNFo8/5YDfU6pU5c2YZa1LIZlEMlIYC6fw8HXjbxdkIUY1Vp/NoLcFJ/pHY2jqd8keKf5o7eNGIQ6G1M9v8AA9D6KhP2wx2snAjoVolJDnRrbzdyPx2tsDNqC1JO/UPmQPjDMb+JaAn8rPKlKJLm7xzGGMj0JyTlo1HUaIiyGmgtgQaXVK4U6h++tCYFNBbDLUtWeIkp8Zj/AMEKydvuv5GQ7geNGOo0YYhZqOY6jTRZZpoyNxuIQ9jjsCOcsdpTHmDsmxG8sYEx0ExCgfiFaZakizKGurEHfy0idFYCE2uSARwd/J4mnU4UGPcd4MCJroICrMpL9ji8Jk5J67GiKhKP1DeWN5Y6jGhxnOWjGjqMaIUaaOZkrMCL3BFrG9rHjEkZFogjbPTWxJYCVgKlq9sZVsCk5lDeHDd/bDTieKy6dOaYrKN3E9ghVmJyYrKP2pcrHWsd7ZfelB78hFD6UZZTMlrJdKkkAcCkh/HMPCNHVbkmvKAwV2ZZP0lKK+rIeWDe5Cu46Q4YZiaKiWJss23gs4OhBbeLeMIuBACQh0OFBydQ0M2ytOlCVBLAqVmUElwLAD/4xkhLdGyeKo8kMKRACrxpa5ikSlJQmWSkqKc5Use0ACWAGnMgwdWogW1jz+YgSldcsc5NzlBUVFRfnFTb8A4YpvY2YPi6lrVKm5ekSkKCkggLQ7OAdCDYjmIMCEjZ2nJqZUxJJQEzASTuVcNa90+cMm0GKmRLGUjOtQQl9xLupt7N5iLT1bKnH4qQTjIS5VeuUoTjNUskupJLpKQesydAWvaHOTNCgCC4IcdkXCXIHJjcO5uA+16mo5vYkeK0QZgHtspqNfNSB/vHyh2P51+omfys8wizRYeuaSEB2DkmwSOJMaoqBc5QRLSVKO4bhxJ0A5mGWmnJoEqSsZphVcaAtoU8UjjvfQR2OozOCqO5PsjBgxKbuWl5BStm1JSpa1ZUgWsXP7OoHbflAdoK4xtCuosQEp91PxO+BYgsHq1eV79kTO8d1jRpoLUoahnH3p0lPglavlF/BNh5tSlJSoOoZsoSpRCToSRYcdd4g/TbArVK+rBbqVNK8wT1TkQUkAlQ0vd98Ky9TiWr8iI5Ip03vt9/Y86IjkiGDaHZsUyQoLKuupBBSEsUvoyi4sYAGNWPJHJHlHsW0cxqOo5MGUaIjI3GRCz2kQOxjEujYAsdX9L+MEgIGY6AEpJALuL8GePKS7HexVyVm8ArlTQorfcwLaXvbizwYaA+zwzJUvcSEjsTqfE+UGYuPYmWuToxoC7TqKJYWmWuYR1cqA5L6ONWffzg1AbEcUIUUjcW/HOJJ62BFNvRW2PxScuUfrKOjIPUcgOk7iCXBBG8aEcIZGhOqqxSblm3g+sGdmcVE6WQ90m3ZEhLkFOHEMFMVMQxKXIS8xWXhxPYItx5ftTVzJtdMRqEOkDRgADv0u/jEk6RUI8nQ40m2dPMmFAKhzIYH5QdjyepoAJSSkgrcgi7HSz9rQ6bB4sZ1NlURnlKKGd1NqCobtSO6BhJvuFkxqPYE7RS8tdIXmm/4yQygzOUhpPvC7GCG2VLLmdGiabB1Dqk30NwpJ07rab4HbepImIUVTGC5ZAZk7n6NT3VvZtYubc42KaZKUJUuYVJmBpgJAGZBsARfTwjp8ebgqvRji+PIGykpSMqVy8v6k1PlmPrF2lxQSHUkoWTwCx5E/GAH9vxvo6Y9yx/FHadv5e+hkdypg/ig/ytPcP8oJ5rVWO9NtDLUkFSgkkXBFweGsL9ZLzTFH7NQJP53L5GXbxMC07e0++gld0xY+Mdjbik34eO6auBl078Q/guOWvI1YBViWhl5EsSR9oFm+6yAALRRxnFaefUAKdJp1nKoEFKwUi5S1tR2X1ithmMyKgKMrC5swJ9rJNUW33iU0ElyThFaCbllzD8DA+jBakv4/2Xzk3aZdRhksu0/wBoEG2oIZmf8coKYShEqUmX0oVlAAOlh2mAqTJH/lmID98/wRsVNOP/AAOIj9lR9ZcKWCPdJjJZZSW2M4no98QJ2lphPlCUmYgZlJdSnYMTuFyTAw4nSjWnxBPbL/8AziCbjNBooViX3FA/lEMWPi01Yl01TDlBhiKZHRo5ZlfeWptT8BuhZ2yq0EZQjMqzrb2Ql2TmbW58Y7xva2QJITImTjMsB0ssAEAXuGvp4wszsfnrGVSgUlrNw0321h2HHkcubQnJKKjxKbxhMaeLlBhM2crLLQVEB2cC1g9yOIjpTnGCuTpGKMJSdRVh/Z36QVUgDJdwArqjQABgpnAtu5QUo/pTmShLmCSClOdIJDZiq5ci5I7oS8QwqZJIE1OUnQOD6ExcrkgUVOOK5p82jmPpcUmpQdpv3/UjwJSbmqa3/lMgxPH1TwxB9tSy/Ejd4mBrxco8ImzQ8tBI0e2sd1GAz0AlSCAA5Lg27jG/H6eJcEy+La0geTHLxoxjxoANvGRp4yKLPc5VMSAQReE7a/GUy6joFrCcssLvYOoqe/6oHiYZE4ckLmTEg5lhL3scgYW4sWfsgbiWHSZy0TJkpK5ksdUqJYAEkOkEBVy93jy8YqWjt247COylGtdLLNnY2NiHUSHGosQb8YMjC18B4iAFKrc5fUsSOLkxdknT7SY3JSvnFuNeAbsJHDJnu+Y+cI+Ilqiakq9kt2GHQLIuFLuPfUbX4m2sKu1UsJnJUBdSS+t2UC99TrAZI6HYH8aA06YQnKFO7+0NzcItbPHICRvUdPD5xWpqHpZgCUkAAu+iRx539Ya5OEIKBZiwDixtx4xMUfIfUTWkTSaknwhRxXDzKrlTA5TOSVKPuKSwPcbeMNclBRZXYDxER43MIkTVISFKEtSgDvYOe/q25tDJQtCIT4uxRnrUC7W62l3tZktrDJs3gIpUKuVLmHMoncT90chC/JkqVNlKlvZSVqPuo1PeQG7SOMN8yZZ4RBOrHZpW6Ev6Q5rsXmfdLH/CDPdJcde3ON7Xy5E2dL+szVyU5FlJEvpCVOiyg4a0R7dpJQA6jY2+5Y6nmyvKBu00mZUJpujQpSkyApQ1PWCGPN/jHYwrksbb9znN05Ii/I2G/wDHzB205/mjobP4edMRbtp1/wA0Bzs1U/5Ez90xo7OVP+RN/cMdH0v+/wDH+hfL6BobMUJ0xOX3yJg+MdJ2RozpikjvlzBC+cAqB+Zm/uK+Ub/I04aypn7ivlFLG7rn/BHJLwOOFYYKbMKfGKeXmbMyVXbR3SYKprardjVId10p+MqPOFYbNH5tf7qvlES6GZ7i/wB0xJ9KntyT+y/0XHK1/Wenisrt2LUJtwQP+jGxV4luxOhLW1lf/THmP1VTeyfAxGZZ4eUT8ivDX7Inrv8ArPUhUYtZsQpLcJkkf9KOFT8as1bTFi4abT696I81lBkmKtQYHJ0fGPdf+USOZt+f3GnaynriuWutmJmahJTMlrAtcMjSwF+QgPFChIKr7gfEtBAp4QGOcIv029gZscpLnWjBHoOw+HqSTNJGVSGA3+2Nbfox58DHpux/+CDwAHmTHO/G5V0zXuavwqDlnv2Frb2a9QkcE+qjFHGC1PSj9BavFUd7aTXqTySn4n4xBtAq1OnhIR5l4b+Hqunwr7/39xfWu8+R/wB8DLsSn+7nms+QEW9p5jUs3sA8VARV2PtSg8VKPmB8Ij2wnf3ZXNSR5v8ACEy31H3KWsf2EImOSqMSkkgAOSWAGpMdVVKqWRnDOHFwd7bo7Tmk6Mag2rojzxkRvGRdk4nvKFXfl6aQvVylIqggLQlKkkgKPWN3BHIOxhgCWLcvQl/WAW01IDMkTRZSM6f2VJv5geceXbraOz30dflFMpYQoozKvZYOYchr4x3IqC5HO3j8oSMbogurd82aUAocCksPIgwX2L6RXSpUvMlAllAa4zZgoE8Bk84bHKmLcKHtNQAnMdAC++wEVOml1cpQGYZbOoMQdUluDjwJjqgV1WV3+ETpmIRZGUDgGAfug5JFRbT0DsGocktThlqWQeSUWPm8X5M4uRkIAdid7d/KNTMQZycoHM7ooYjiudBShyo6FLhlO4bjcQMJRSoKdyfJhmbSBYvbhy5wPFjlVoxHaNIv0cicUJMzICwfKXv3gRxiKWT1t+ht5GLtA7BVFSiVJCXG59L7hzNgIszxbsgUggqOdTgF23HKLP3km3LgItIq/suYsH96Iq2qI22wDtggGSFZCSQdCwFh7QY5t7cIp7PzWEkmz06Wvm++QTyBIdtztui5tIgLpQWzED3gkpcEEkb7gW5wly8TMuSgCxCVJLP76lBxu1hiyKOFfqwVByyMdqvapEsllIU3AK8Hdn7IjoNvELLLZBdtCoNxLFwO6FXZ7BhUHMtTITdgWJ7uEX9oNlpcuWZslRFszEuCN7PfnGT1ZXtmr0FWj0FC3DiZKINwQVsR4RgmKcjPKtvzqHh1YWNkMTBp0ockoYHfq5HoYYE4gnn4Q5O1ZmarRZKz78n/AFSP4YpzsQWCzSlcxP8A+yJk4inifAxLLnhWjnxggQJX7TCULoCv1ZgPwgecXM9lALQG9kqYg73bfDNUVSU+0W7XhfxKrQSWIdifAE/CCUpLsyUhgoKBKpCCQ6jdyb+18hAfbmhlopwsIGYKABvoq6rafdHhAnZjaComT5UtU0lBLFLJZgNNH84NfSH/APzoHGZ6JV84vHKTmlZTSoQMOpBNUSpKcoORny3Ykkcw4iPEaEylpPWAU4YkFjuuNXv4QQwYMlyks6i47Wv3ARfoNnl17zQvJKQcqHGbMsDrKNxbrDxhLk3m5fU11FYaFtBuO0Q0U+09QmUPq1OFS0pAKlXKsoYkJBBZ34mAuL4FNpZgTMAvdKkuUqAO4tryI3wcw6UEywkLsUoIsbac/wAPGv8AEpRyRSe0zL0MZRm60xar8Z+srVMIykgAgFxYNaL+0x+1SPdlSx5GBuK04RVzEJ0VlV2FQBPmqLu0sx6lfIJHgkRp6VrjBLskZ+oT5Tb8sb9mQ1LL55j4qMUdtZn2CRxmDyCjBDAw1PKH6A87/GOMUwNVUZaHZCVFS1cA1gOJLxijJLNyfuNq4UilhVLIlSJcxRAZDufeU2Y9rMnsHOFTG8U6aY4DJDtx7T4QU2ozoQmWoMEqOgs4Fu5jaFqNXS4bfqy22TPm+FY4qkajI3GRuMlHuyZmnZA7HiOjS/vfwmLhNx3fGA2I55kom5KLnmzgjuF4861aOrdCvVzUmaopG4X5t/TyglsLPZc0d/mT/FC/Jn5rs12gtsfNCJqsxSkFw61CWNU7zrZ9H0hUVstscZk6xbfHBNo4WbRhNo0iSLED9me71EA6wT8o6JEx3BzJazX0OsGcQV9meyJKOYMo7OBiUXYPkbQT0H7Qzkj9VIv2lPbwiZO0EycrIpRVLcm4SCwHVcp33GkTYrMk5PtgpSHHVQWUeGW43tFf69h8kZuhqNwOU5mfQFl8oCSIlstplII9kefzjr6sk/dHHeL+MBcY2vkdGBSyJylvfpFKQAn95TknlFPCcYmrOdaDLcs3WIYcz4wtKkMveiHaulTLUgpcWX98JsEklirU72uSzCFUTMi5a1pOVRGYa+ySlQ4P1Tbsh02zkGb0ctD5lJZxlZlF2Y3zEpTcbgrjBrDthzMp+jWlKUhAACwzqzLUSALpAK7HWGtriolRb5WQyClMlNhk3OLAHS24QJx5aPq81T+ygpDFxfQN3iGSfQqkJCFJ3W3gtwO+FzF6ULTlWCmWVZrEDOoaAkmwFu1xpGWMW5G6eRKAM+j6kU6lEskskaXIL6dm/nD1RgAG+87+znAKXViXLSiXlYZQyVCzkB2hqw3EFoSQlWUOS3VPr2Rqpo5zdmgRFOtAAUozCgJS5LgBv0ju1EGhii/fHgmAmPTRMRMTMEwiYnKTJl51bvupFgyeERrkqZFrZKmQxIUSrc5ue/yinV0SC7g35H5RbStMzrFJD3GYFJD7ik3BtoYrVFMj8E/OCSpUC2DsGwmWiehSUsXVy+6YtbdSStEpALOpXcwAJ7gSe6O8LQBODcD6GN7U0vSLkh2A6RzrY5R4xXKUXce4UVF6l2ANdgxWpMuT1ROslRFkhIAWSOSQO1hDRUT5NBIQhIskMlO8neo9pLk8YmpZKElAAbowcvYQx8fnCbtcJ02pKcigmwSSzMBuLsbl++Ak3FWNVTaXguV+0CalOWbJCkhQUAFEKBAbXvNt8JhxtVKcikCYAPs1EkHK5bMOWjboYKakWRoHDD2g9uy8QS9nBWLQhTy1k7gD+sL8g4MKhkcnxl2Gyhw+KIO2Iws11apU3MRlUtRFutYJD7rmw/R7Yf8AGfo7kz1FaFrlrOp9tJIGrEgjdod2kE8MoqejSJUvKlhe4zKNg6jvJYdt2ilP25pU5kmaykkpLoWA41GbKxjdCUovRiaUu5YotnQhCEGY+UAWTqw3OeUWSkJsn2d3446wBG28gnqzkcnUE914Xdp9rphUEyVpCSHJRe7+85aJCDlKinJRRPtttBJmAyAkqWhXtezkULa/e1NtISI2tZJJJcm5JuSY5MdeEFCNIxylydmPGRqMgiHtUuozKSRYAOXtci3qY4OJAIJCCVBJVuAOvyaK0lJdNtAlT7h2nSJ1zUjQZrNwDOT36x5+TUTpK2ec188JUthkzzCwF8gYEsT2jxifZvBEVFYmXMKikpUosbnKAwcva8FNtKIGVmlhGaWcxSkAdVdjYcwDfhAf6Oar++uXDSl910gwuO1YTdaPUzgqSLLWBwGUgcriM/If/NX+7L/ljpFcOMTIrU8YuwSpO2eCgQqatjyQPQRNJwZKQwUryiyKtPGFGbtdN6RaQEkBSgHcWBIG/gIsgdxjBUql3ctzIZ7btYUcQpJ0uWcklcwbwlQSQOI1JNhuMcVf0mzJasqpKSG98jeR7p4QFrvpPnKfo5aJfO6j8BEeOa34ZFKPYGr2s4S1d8+Z8AIbdm0qqJGdbISokoAUtagUkh1FZ0caR5fMU5fjHqWyVDNRRyrZswKgAWZKi6QePHviskXWhmGSUviHjAMLTIkocmZMyjNMXdRJD2J9lN7AboJicYF0M4plJSq5Aue8+gt3QQSp2glH3AbV0jdUkTE5Vhw4LjUXgXKw4BGRaQoFS3zAKBGYtbRiGPfygtHFUFdGpSA60h0g6Ejd4RKXfyVb7eBBxjZBEmaFyxlQpmDpASpJBIdRcuw7It1FWvKcquidhmGWaxJ3Ifz3Qbq8TPQdIuXlKWKkqT0mhYkJIu4Ni0DFbWoCARKQTa31cAEkpAGnM+EGmq2A+4I+sT/+OHfTJ+cV6mpqN1XLV2yUD4wyz9oBl6iJWbNvlADLfsiJOME6ypX+kn5xXJIurAVDiU9KwZk+WtF3SlCQTroczguYtz8TzfmzcOOsnTxgmrFP+TL/ANIfOIpWLIKwFyZQTvPRcu/fygvUj7FODOcFxOUhBM0hKs1nDkBtxSDBKbMlzikpKVMCxIPfvDbooJxSQqXnTJlglJIHRjUB4HjGi7iWhPZLaFyabCS9xnGHq3Zf3f8AugTj2FrypWU5hLLlgxaznUvpygvgdStaCpQAD2AB13tfdFirrAmzgk7rekLpvQyMqdoUaeeCSUpDKDlQ48HjX9n6mYelkN1FAM7EjK5IJtYsGPHujc+STPRJlD/EDgbgx6xPIAvDzLSJSAhJ9nfvJ495vAxx7NGTLcdCXtHNMuVnU6VuFqCnBAEsAotucO2m+O8Aw0Jpped8xTmV+uvrq81Q3zgiakompTMSQxCgCGOusRz8PAunTh8o1xn7mGUfYX5mESV2KUE/pIHxirM2Kp1ayZf7Lp9IYZZTuHpHTQ7k/AqjyTbHC5VPNSiUnL1HV1ibqPV15JML2eDG2NX0lZNa7KyD9gBPq8DJmGzR7UtY7Uqb0jTDJxj3FyjbH6i+i5C5aFmesFSEqIyAsVJBId+cZDVJ2kp0pSOkFgBorcG4RkZvzE/cd6cfYG4lWBF1qZI04DgAIW8Q2nJtL6o94+0ezhBvF5PSylJ3sQO3UecLdNsrMPtqCeQdR+AjGo7H26I8IqM00oUbTUlBfiQSD6+MS7I0wRVqLXKFBXIpUL9/wghTbLy0kKzrJBB3C4L8ImrpsqRM6QD7VYy62YkOoiLKD/StaOBNdTuCzhmBvbfru846qae4ILuQNN3GMqJBSHd2bdzL/jlCOYyjkFsozDe/VAzWNuXdCjiVQJc1Z3Zjz1P9YcKWTmlhRVcgHTTshLx3DCqeSVKy2IAG8fef4Q2DV7AaAmJyFTFApSo2INiNS417TFCpwaYE5yAAz669nrDVJwrNLzEzD2khPpFfD8KDnplJZrZVb+dtI1vLiaS3oVwkmLmEUgXYpzElgL/jjHs2HAIkSpYuUoSh+SQw9I8+pqWTTzULl5j1mKXzdVThTDXfDjTV4YAHSzjeN0Ji72E1Wg8qtCEklyLO3hv7Ys0Ex5YPKAwWFIIOjG/45xbwypcMbHhBUUFTNjqTON4rlUZLVeKouwTtbPVLpZ0xDhaZZykbusLsbWeErBqytmgzM6ynojlKUoP2hA3MAN9+Uek1FwfxrApVIbmW3WuR7N2b4QLIUpSZqkg9IzjgP5Yhn0cw/nv9v9I3LrShICxlIAF7aREFgqMzM4AY7wIFyLjFti1iNfO6ZUiWsk2BNhuc3awvFhOyc1KcyJ/XcG1083vE1FTJ6eomEghR1SbpDOX4GLqUkpCUEpDlQJObMLdhjJOTb0dDHjXHYNo6qdPIAmCUqWWmIKEqCrm6Szh7g34HfFlGNS5c1KKhaUIVLW5KfvgoAbKH0zwOwjEJcszZijdS1HQ3QCQG4wHrE9OsZSpamNsyQxe4D8C1o0rtsxTW9HoCMfQuX0dNPSrUKISp0guXctd9ID1mDzC6xOW7vr5QPwLDlS0DM6FFWliW421eDQEy5Krc37rRmm25aZuxY1w2iTZCf0k4CaXmyQopVo6VMlRLa8POHITXPn8o852UeXULmlJYoKed1C/lDbKxTOWljrIZ8xYMoOCPCNePaMORUwzKX1ldg/HrA/aSoIlIyqyqTMBB3MHcFuL+UdU6lZXV1d6nO4d0KtZtWipcS0LCEKtMcJK9xypY27TwiT0iYvmRcrNsTJGZSDMSSzyzo7lynQRqR9IdOsG0xJG5SRwfjFGTPSUqzJMxJSUstmJNxcDhfjAybh+RSiFqULMHsAUhJBG9g4vwgoZko1JBz6dylcCvsNRJqKqZMmDMUpzDhnWoknzMegDDUbnHhCfgu0UuRMaa4Exg7khJTo43AvqIn242lVKTK6BZBUVE9UF0sG9oF78ILly2JlDg+I3fVk8U+A+cZHlA28qveT/ppjInFA2x8AjqKk/EpSE5lLS3IuT2CFnEdpVzXTLdCP8Ace07u6BDsOYptAmW6UMpfknt4nlCtW1ZKgVElSiCT2XjdMh9N0VqxYKktuJ+MSqBbs9Jk4pPIcy0guAOsPZI15HlFj65MW4mAAOGuL3vYaRRp5rpT2D0jqrmkJBfePWMko22w0mndhhNQrTKkD8boD1cx1lCTlUfx8IkTWKbWJKemSWWXKlXcxI4nHy3+oXPkwIukUVXYsWJLm/rGqVKVlSRfKSC1iGI4jSLNTTTs01kOlejKFvw0boJE1M6ZMVKX1g2UMxdn3tuPjDkUySdhiEizEs4IGZjv1LQLxRKgpLKUlWZQLb/AGWfx4b4JIkVKgoZES3sCVO3XzaDkGbzjMUoVBJWshRBWstYaGw728BBXQPcG4Xia1TAhSlMQRdmcXFu0Q4INkrG9n5EWhQpMIyJEzO60jMwDAkB2+ENWG1AXL4BYcPuOhHaCIOEuQMo0FZa7RIkxVp/ZiUmDKJpkD5E66gn7pIPda/CL8w3EeR7S0c8YjNEpSkla0kFKin/ABGIdjdjFEPRsVw6RVyyiYRuukjMkjnpvIY8YBTlZPs0HOJaRLBDXCQE9/PUQz4VgqJctILzFXdczrKJ4307N0WqmjQoMUpI3WFuzhCZRNGOfHYlUNASSZaXKrlLgEskC3cNIrV6DJIySVIUshJJQQkb1K4aDvtHGIYmqTPXICFpmZmkkXz5i0spItrr2GPREVDABZzEABRFgS1y3M374FYW9hy6ilSPLk7Np1zK7HDX5M0WpGDBLFLAhWYWFyxF+4mHKfsbQzStSqdOZRJJSVJud4CSAD3RcwvZmlp0tKlIB1dXWVex66nO7SCcJVsSpK7EJjNJSSZZSRdJDkEejvBCTTlKMuZSzxNz5CDM/ZJK5gElCJSQoFakoSklF3DgXLmz2g7IpxLSJcsWD82cvrvMB6L99Gn8xr6iVR5k+2gpKgWGimB1bXSCeHS1KJIDaOTYFv6QyLpkI6xAKhd94fgd0A6ivJJJMNj7IzTdu2T1K0qBSTZSVAl2sQx7NYTzs3USerKEpaHYKUvIQk71JbdyMMiJ+WYH0yEeh9YkTOzOAGa/bGlYk1sT6jXYC1tIqXKky8wVlBUtQ0Usm7NubSIaekMxKlAWDAvzg/OoekZrDs8fOLVLhCUJY3BTlUCLKfXuvCp4k2NhnklSE7+ystTnIknmD6/ONVWDrUA8oKygJSCAwA0AZrQr7QlVLUzJQRLIBdJKTdBunfq1u0GBv5cV/ly/BfwXAqLRUpW7YWmYJVOf7unuP9YyBf5dV/lI/wDd/njUSmDaLAue6O5Q6wERJNxEtEp3J4wVbKbLtOhlL3C3oY5xAjIg/pB/AxyZrAkb8o8Yp1WfPlPshVvOKb8ER6ChKpYSFgpsCOBDAuDvjueoLSzsXGr7i8NSKZK5SUrAIypsewacD2QCxLZ7oxmRMLHQKD91meMzkltj6KaZNvaHgflF6XOASA+gA0O6FiqnVaCQmUiYBvQo+hHziocbqyGEgJPEv/R4tO/IHGhzRVB4ty54jzXpK583Hd1QIsS8RrtMofs/rFql5RffwegLqBAXHVdMno0qIvcj0hbnzJ6CBPUoFQzAJKQG5t2GGjA8LM2UhQIGYKLF36pbh3xTlrQEZxcuPlEq6kzEhBypFvZDaNz5esSUimWUAOAzDhvcR1JpwI56P7Uns9BB4pXIOfYPSp2bUZTzjczWKSZrmxc+UWEjeT/WHiieYvqg/j8WhXl4d0mIqmEdWWiWrtV1wkeT9whkqFMgdu/sirhJcZveJVa3IeXrFECiVMw/HOJZaM1vLV+7fA5VQ8wJ4IJ8SIsyp3GJKLrRE6eytVYeQvqAFj4DV0nUX3c4qGepKuu78d39ILCaPCAe0VZ0YSSkrBJcBWUgWD63uoeMOhyqmBNruXlVOUa2iWimCclRBBZTcR2OODQrSq1S0lI+8AwN2cOxPJ4aaCmRKSEIAGcqJIJuSSXv+tA5FyVeAoOtl1M4IlnXqgknsc+LCFaTtPMnLSlCCjM+ULHVe91EF9EqPJoa1yRkKdxBB5ghj6xSOGSyoKKBmCnBvYsR3hibc4GNJV/foF3ezmlqDNp0TCwK0gkDcSIB1CLHtb/dDLOACSAGA4fKAVWixPBR+BhsYeRcpFWoX1uyJaWQSp9B5mOKZSfaZ/hFpE64g2wAlKXoIsruGipKMT9JxhUgonnX0gpAnSlZUHNmSSpIJ6pex/ahPFQn3JX7rehj0ja+kCgCdyw37bDxhFxahVImZc5INx1i7PvG4xpwRjL4aT/UDI2vJSNYOCPFf88ZEC6tT+2rxMZDXjh/xX7sHk/dkstVxElKWB7TEMj2hFujkZi257/KObdM0VZPKFu74RSSsqKX94t2N/WGNNAhXI7iIEjD8k+XLJzdYuR+kQB5QvkthtM9WwvG0LQlyAGsrRJa2/TSKOJ1PSkKS7J03XPLj/SIJ6AU5E2AYADlyO4R1LSwAGg07d6u71MYZz5GmKoqyiZYOYtq3BxqX5AwJxvaHo0kBsx00LWYnwsO0ndDBNluk9wA5/dH8RhYmbNVK5istOtQeylBKQebrIs8aehx455LyPSEdTOUY1FdwenHJxTmCSU8ejLatqza2g9hlQVI6/t5tzANw1jdNsjWsElASngZiW8ATB/Dtl1oAeXLJHFT3O/2Y3dZLDxqNX9DN06yXcr+5DKoxNQ5+7e/XsztwBvFmkLJ1u7X1a/9Isf2fml+tLRd+qCSRwuOFrcItS8BV7yRclgC1+AOkcxu1pGxLdlJKYF1ayJ6mN2Ta17CDtTRmWQCXcP5wpYtNIqlAakIbtIDecMw6kDk7DBSVh4eQ+cXEuS6vD4QHopoUVN91RHa2+CaJto1fUUiLGqrLJ5ksO02HrFqnAQkJG4AfCBtcM86SjgSs8OqHHm0Xpi8oJOjOfWK8kIcOXmmzVcGQP2UufNR8IISptoBbOVP2QUdVlSldqiSYJJmWfthqAfYtImaxVxJYKC4BsRfgdY6z9WKGIqOQ9nrDUAwXgXXXm0HzLCGirJGR9zvC/hMs9fgEjlcF/hB6fMzhBG8t2cYBtBUToqikMbpOnLtiX6zZ28xHE+YOERDjviJX4I2SrnHxgVUF3H40i8tfy+fwgPiVWmUlcxRZKUue7d2wadIGtmqatR0i5SS6kBKiOAW4/hduYifOBHnGy2NKOIZ1/nypJ77oHcUgQ/TV7ucAnaCaoKyZhbWJs0VaddhEpNopkQJ2vBFOtQ1Syh+yoGPMJ00qJUouTck6mPV8clZ6eYnihXoW82jyNSo3dJSTYnN3RET2RkcZ/w0ZHPlK5NmlLRZpT10xeparIbhxGoyFMJBynq0hJU7sH5xWw6SVzkr3lTh7sPw8ZGQtoYNWbo0G57gVXNrJcmNSulOgJHAoWLDd7PGMjIzuKDt2aQtTgO6lrSkMXbMQFqbcyXAh9WeHHyvGRkRKi+5rNcRz0sZGRZCRC/j8I2l4yMiIhUxhHVSeBbuI+YEIlcl659yUhR7EoB9WjIyDh3Al2O6GZlUQ+pfvYPBqVOeMjI1paEeSrLzKqSpjlCWB4uRpGsfnlMpQ95kj9q3o8bjIpLZGQYOGQBwi4osIyMhyBLqVjLx+ekVKkZiL2DluLaefpGRkU3SIRYcrrK5xZpl3AdnPmC3pGRkDEthFYAiNczzjIyDvVg+TJqbBu2PPPpIrlDo5QslTqVzylgPN4yMi38hF8wjSpxQpKk6pIUO0Fx5iPXFzwtKVp0WgKHYQ49YyMhUWFIv0sy0WAuNxkMBOFKdJHKPG6hTP2xqMjTgdRkxc+6IekHDzjUZGRzz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data:image/jpeg;base64,/9j/4AAQSkZJRgABAQAAAQABAAD/2wCEAAkGBhQSERUUExQWFRUVFxcYGBgWFxgVGBcWFxcXGBcYGBYaHCYeFxojGRQXHy8gIycpLCwsFx4xNTAqNSYrLCkBCQoKDgwOGg8PGiwkHyQsLCwqKSosLCwsKSksLCksLCkpKSwsKSkpLCwpKSwpLCwsKSksKSwsLCwsLCwsLCwpKf/AABEIALgBEwMBIgACEQEDEQH/xAAbAAACAgMBAAAAAAAAAAAAAAAFBgMEAAECB//EAEwQAAECBAMEBwQFCQYEBwEAAAECEQADBCEFEjEGQVFhEyJxgZGhsTJSwdEHFCNC8BVDYnKCksLS4RYkM1OTolRjw+JERYOjstPjNP/EABoBAAIDAQEAAAAAAAAAAAAAAAIDAAEEBQb/xAAuEQACAgIBAwIEBgIDAAAAAAAAAQIRAyESBDFBE1EiMmGBBRRxkbHwodFSYpL/2gAMAwEAAhEDEQA/ADAjoRG8diEhnQAjvMeJ8TEYjp4hCwmrWNFq8YxVSo6l+4fKIBHTxNlEhmvqEHtQg/CIZkhCtZcs/wDppjqNxdlkJoJP+RJ/cb0McnC5P+SgdhWP4osRjxLZRU/JEr3G7FrHxiviGEJ6M5JZWqxCVTVAG+rk7heCcRViAqWoFJWG9kFiprsD3QcJNSTKktCdsjhnSielSlpKJg9kh7p0OYF9NecM8rB8vszJg70/ywC2ROWqqkMRZJY6pZSg2gfXyhszQzqG/UYGL5UV000waTl+CfkIkyzmtUEcykG/jE2aMGvLdCU2NBWD0VVICkmcgkqd0oIzW1IzWPKCH1qqH51P7p/rEqTG3iirIxiNWNFo8/5YDfU6pU5c2YZa1LIZlEMlIYC6fw8HXjbxdkIUY1Vp/NoLcFJ/pHY2jqd8keKf5o7eNGIQ6G1M9v8AA9D6KhP2wx2snAjoVolJDnRrbzdyPx2tsDNqC1JO/UPmQPjDMb+JaAn8rPKlKJLm7xzGGMj0JyTlo1HUaIiyGmgtgQaXVK4U6h++tCYFNBbDLUtWeIkp8Zj/AMEKydvuv5GQ7geNGOo0YYhZqOY6jTRZZpoyNxuIQ9jjsCOcsdpTHmDsmxG8sYEx0ExCgfiFaZakizKGurEHfy0idFYCE2uSARwd/J4mnU4UGPcd4MCJroICrMpL9ji8Jk5J67GiKhKP1DeWN5Y6jGhxnOWjGjqMaIUaaOZkrMCL3BFrG9rHjEkZFogjbPTWxJYCVgKlq9sZVsCk5lDeHDd/bDTieKy6dOaYrKN3E9ghVmJyYrKP2pcrHWsd7ZfelB78hFD6UZZTMlrJdKkkAcCkh/HMPCNHVbkmvKAwV2ZZP0lKK+rIeWDe5Cu46Q4YZiaKiWJss23gs4OhBbeLeMIuBACQh0OFBydQ0M2ytOlCVBLAqVmUElwLAD/4xkhLdGyeKo8kMKRACrxpa5ikSlJQmWSkqKc5Use0ACWAGnMgwdWogW1jz+YgSldcsc5NzlBUVFRfnFTb8A4YpvY2YPi6lrVKm5ekSkKCkggLQ7OAdCDYjmIMCEjZ2nJqZUxJJQEzASTuVcNa90+cMm0GKmRLGUjOtQQl9xLupt7N5iLT1bKnH4qQTjIS5VeuUoTjNUskupJLpKQesydAWvaHOTNCgCC4IcdkXCXIHJjcO5uA+16mo5vYkeK0QZgHtspqNfNSB/vHyh2P51+omfys8wizRYeuaSEB2DkmwSOJMaoqBc5QRLSVKO4bhxJ0A5mGWmnJoEqSsZphVcaAtoU8UjjvfQR2OozOCqO5PsjBgxKbuWl5BStm1JSpa1ZUgWsXP7OoHbflAdoK4xtCuosQEp91PxO+BYgsHq1eV79kTO8d1jRpoLUoahnH3p0lPglavlF/BNh5tSlJSoOoZsoSpRCToSRYcdd4g/TbArVK+rBbqVNK8wT1TkQUkAlQ0vd98Ky9TiWr8iI5Ip03vt9/Y86IjkiGDaHZsUyQoLKuupBBSEsUvoyi4sYAGNWPJHJHlHsW0cxqOo5MGUaIjI3GRCz2kQOxjEujYAsdX9L+MEgIGY6AEpJALuL8GePKS7HexVyVm8ArlTQorfcwLaXvbizwYaA+zwzJUvcSEjsTqfE+UGYuPYmWuToxoC7TqKJYWmWuYR1cqA5L6ONWffzg1AbEcUIUUjcW/HOJJ62BFNvRW2PxScuUfrKOjIPUcgOk7iCXBBG8aEcIZGhOqqxSblm3g+sGdmcVE6WQ90m3ZEhLkFOHEMFMVMQxKXIS8xWXhxPYItx5ftTVzJtdMRqEOkDRgADv0u/jEk6RUI8nQ40m2dPMmFAKhzIYH5QdjyepoAJSSkgrcgi7HSz9rQ6bB4sZ1NlURnlKKGd1NqCobtSO6BhJvuFkxqPYE7RS8tdIXmm/4yQygzOUhpPvC7GCG2VLLmdGiabB1Dqk30NwpJ07rab4HbepImIUVTGC5ZAZk7n6NT3VvZtYubc42KaZKUJUuYVJmBpgJAGZBsARfTwjp8ebgqvRji+PIGykpSMqVy8v6k1PlmPrF2lxQSHUkoWTwCx5E/GAH9vxvo6Y9yx/FHadv5e+hkdypg/ig/ytPcP8oJ5rVWO9NtDLUkFSgkkXBFweGsL9ZLzTFH7NQJP53L5GXbxMC07e0++gld0xY+Mdjbik34eO6auBl078Q/guOWvI1YBViWhl5EsSR9oFm+6yAALRRxnFaefUAKdJp1nKoEFKwUi5S1tR2X1ithmMyKgKMrC5swJ9rJNUW33iU0ElyThFaCbllzD8DA+jBakv4/2Xzk3aZdRhksu0/wBoEG2oIZmf8coKYShEqUmX0oVlAAOlh2mAqTJH/lmID98/wRsVNOP/AAOIj9lR9ZcKWCPdJjJZZSW2M4no98QJ2lphPlCUmYgZlJdSnYMTuFyTAw4nSjWnxBPbL/8AziCbjNBooViX3FA/lEMWPi01Yl01TDlBhiKZHRo5ZlfeWptT8BuhZ2yq0EZQjMqzrb2Ql2TmbW58Y7xva2QJITImTjMsB0ssAEAXuGvp4wszsfnrGVSgUlrNw0321h2HHkcubQnJKKjxKbxhMaeLlBhM2crLLQVEB2cC1g9yOIjpTnGCuTpGKMJSdRVh/Z36QVUgDJdwArqjQABgpnAtu5QUo/pTmShLmCSClOdIJDZiq5ci5I7oS8QwqZJIE1OUnQOD6ExcrkgUVOOK5p82jmPpcUmpQdpv3/UjwJSbmqa3/lMgxPH1TwxB9tSy/Ejd4mBrxco8ImzQ8tBI0e2sd1GAz0AlSCAA5Lg27jG/H6eJcEy+La0geTHLxoxjxoANvGRp4yKLPc5VMSAQReE7a/GUy6joFrCcssLvYOoqe/6oHiYZE4ckLmTEg5lhL3scgYW4sWfsgbiWHSZy0TJkpK5ksdUqJYAEkOkEBVy93jy8YqWjt247COylGtdLLNnY2NiHUSHGosQb8YMjC18B4iAFKrc5fUsSOLkxdknT7SY3JSvnFuNeAbsJHDJnu+Y+cI+Ilqiakq9kt2GHQLIuFLuPfUbX4m2sKu1UsJnJUBdSS+t2UC99TrAZI6HYH8aA06YQnKFO7+0NzcItbPHICRvUdPD5xWpqHpZgCUkAAu+iRx539Ya5OEIKBZiwDixtx4xMUfIfUTWkTSaknwhRxXDzKrlTA5TOSVKPuKSwPcbeMNclBRZXYDxER43MIkTVISFKEtSgDvYOe/q25tDJQtCIT4uxRnrUC7W62l3tZktrDJs3gIpUKuVLmHMoncT90chC/JkqVNlKlvZSVqPuo1PeQG7SOMN8yZZ4RBOrHZpW6Ev6Q5rsXmfdLH/CDPdJcde3ON7Xy5E2dL+szVyU5FlJEvpCVOiyg4a0R7dpJQA6jY2+5Y6nmyvKBu00mZUJpujQpSkyApQ1PWCGPN/jHYwrksbb9znN05Ii/I2G/wDHzB205/mjobP4edMRbtp1/wA0Bzs1U/5Ez90xo7OVP+RN/cMdH0v+/wDH+hfL6BobMUJ0xOX3yJg+MdJ2RozpikjvlzBC+cAqB+Zm/uK+Ub/I04aypn7ivlFLG7rn/BHJLwOOFYYKbMKfGKeXmbMyVXbR3SYKprardjVId10p+MqPOFYbNH5tf7qvlES6GZ7i/wB0xJ9KntyT+y/0XHK1/Wenisrt2LUJtwQP+jGxV4luxOhLW1lf/THmP1VTeyfAxGZZ4eUT8ivDX7Inrv8ArPUhUYtZsQpLcJkkf9KOFT8as1bTFi4abT696I81lBkmKtQYHJ0fGPdf+USOZt+f3GnaynriuWutmJmahJTMlrAtcMjSwF+QgPFChIKr7gfEtBAp4QGOcIv029gZscpLnWjBHoOw+HqSTNJGVSGA3+2Nbfox58DHpux/+CDwAHmTHO/G5V0zXuavwqDlnv2Frb2a9QkcE+qjFHGC1PSj9BavFUd7aTXqTySn4n4xBtAq1OnhIR5l4b+Hqunwr7/39xfWu8+R/wB8DLsSn+7nms+QEW9p5jUs3sA8VARV2PtSg8VKPmB8Ij2wnf3ZXNSR5v8ACEy31H3KWsf2EImOSqMSkkgAOSWAGpMdVVKqWRnDOHFwd7bo7Tmk6Mag2rojzxkRvGRdk4nvKFXfl6aQvVylIqggLQlKkkgKPWN3BHIOxhgCWLcvQl/WAW01IDMkTRZSM6f2VJv5geceXbraOz30dflFMpYQoozKvZYOYchr4x3IqC5HO3j8oSMbogurd82aUAocCksPIgwX2L6RXSpUvMlAllAa4zZgoE8Bk84bHKmLcKHtNQAnMdAC++wEVOml1cpQGYZbOoMQdUluDjwJjqgV1WV3+ETpmIRZGUDgGAfug5JFRbT0DsGocktThlqWQeSUWPm8X5M4uRkIAdid7d/KNTMQZycoHM7ooYjiudBShyo6FLhlO4bjcQMJRSoKdyfJhmbSBYvbhy5wPFjlVoxHaNIv0cicUJMzICwfKXv3gRxiKWT1t+ht5GLtA7BVFSiVJCXG59L7hzNgIszxbsgUggqOdTgF23HKLP3km3LgItIq/suYsH96Iq2qI22wDtggGSFZCSQdCwFh7QY5t7cIp7PzWEkmz06Wvm++QTyBIdtztui5tIgLpQWzED3gkpcEEkb7gW5wly8TMuSgCxCVJLP76lBxu1hiyKOFfqwVByyMdqvapEsllIU3AK8Hdn7IjoNvELLLZBdtCoNxLFwO6FXZ7BhUHMtTITdgWJ7uEX9oNlpcuWZslRFszEuCN7PfnGT1ZXtmr0FWj0FC3DiZKINwQVsR4RgmKcjPKtvzqHh1YWNkMTBp0ockoYHfq5HoYYE4gnn4Q5O1ZmarRZKz78n/AFSP4YpzsQWCzSlcxP8A+yJk4inifAxLLnhWjnxggQJX7TCULoCv1ZgPwgecXM9lALQG9kqYg73bfDNUVSU+0W7XhfxKrQSWIdifAE/CCUpLsyUhgoKBKpCCQ6jdyb+18hAfbmhlopwsIGYKABvoq6rafdHhAnZjaComT5UtU0lBLFLJZgNNH84NfSH/APzoHGZ6JV84vHKTmlZTSoQMOpBNUSpKcoORny3Ykkcw4iPEaEylpPWAU4YkFjuuNXv4QQwYMlyks6i47Wv3ARfoNnl17zQvJKQcqHGbMsDrKNxbrDxhLk3m5fU11FYaFtBuO0Q0U+09QmUPq1OFS0pAKlXKsoYkJBBZ34mAuL4FNpZgTMAvdKkuUqAO4tryI3wcw6UEywkLsUoIsbac/wAPGv8AEpRyRSe0zL0MZRm60xar8Z+srVMIykgAgFxYNaL+0x+1SPdlSx5GBuK04RVzEJ0VlV2FQBPmqLu0sx6lfIJHgkRp6VrjBLskZ+oT5Tb8sb9mQ1LL55j4qMUdtZn2CRxmDyCjBDAw1PKH6A87/GOMUwNVUZaHZCVFS1cA1gOJLxijJLNyfuNq4UilhVLIlSJcxRAZDufeU2Y9rMnsHOFTG8U6aY4DJDtx7T4QU2ozoQmWoMEqOgs4Fu5jaFqNXS4bfqy22TPm+FY4qkajI3GRuMlHuyZmnZA7HiOjS/vfwmLhNx3fGA2I55kom5KLnmzgjuF4861aOrdCvVzUmaopG4X5t/TyglsLPZc0d/mT/FC/Jn5rs12gtsfNCJqsxSkFw61CWNU7zrZ9H0hUVstscZk6xbfHBNo4WbRhNo0iSLED9me71EA6wT8o6JEx3BzJazX0OsGcQV9meyJKOYMo7OBiUXYPkbQT0H7Qzkj9VIv2lPbwiZO0EycrIpRVLcm4SCwHVcp33GkTYrMk5PtgpSHHVQWUeGW43tFf69h8kZuhqNwOU5mfQFl8oCSIlstplII9kefzjr6sk/dHHeL+MBcY2vkdGBSyJylvfpFKQAn95TknlFPCcYmrOdaDLcs3WIYcz4wtKkMveiHaulTLUgpcWX98JsEklirU72uSzCFUTMi5a1pOVRGYa+ySlQ4P1Tbsh02zkGb0ctD5lJZxlZlF2Y3zEpTcbgrjBrDthzMp+jWlKUhAACwzqzLUSALpAK7HWGtriolRb5WQyClMlNhk3OLAHS24QJx5aPq81T+ygpDFxfQN3iGSfQqkJCFJ3W3gtwO+FzF6ULTlWCmWVZrEDOoaAkmwFu1xpGWMW5G6eRKAM+j6kU6lEskskaXIL6dm/nD1RgAG+87+znAKXViXLSiXlYZQyVCzkB2hqw3EFoSQlWUOS3VPr2Rqpo5zdmgRFOtAAUozCgJS5LgBv0ju1EGhii/fHgmAmPTRMRMTMEwiYnKTJl51bvupFgyeERrkqZFrZKmQxIUSrc5ue/yinV0SC7g35H5RbStMzrFJD3GYFJD7ik3BtoYrVFMj8E/OCSpUC2DsGwmWiehSUsXVy+6YtbdSStEpALOpXcwAJ7gSe6O8LQBODcD6GN7U0vSLkh2A6RzrY5R4xXKUXce4UVF6l2ANdgxWpMuT1ROslRFkhIAWSOSQO1hDRUT5NBIQhIskMlO8neo9pLk8YmpZKElAAbowcvYQx8fnCbtcJ02pKcigmwSSzMBuLsbl++Ak3FWNVTaXguV+0CalOWbJCkhQUAFEKBAbXvNt8JhxtVKcikCYAPs1EkHK5bMOWjboYKakWRoHDD2g9uy8QS9nBWLQhTy1k7gD+sL8g4MKhkcnxl2Gyhw+KIO2Iws11apU3MRlUtRFutYJD7rmw/R7Yf8AGfo7kz1FaFrlrOp9tJIGrEgjdod2kE8MoqejSJUvKlhe4zKNg6jvJYdt2ilP25pU5kmaykkpLoWA41GbKxjdCUovRiaUu5YotnQhCEGY+UAWTqw3OeUWSkJsn2d3446wBG28gnqzkcnUE914Xdp9rphUEyVpCSHJRe7+85aJCDlKinJRRPtttBJmAyAkqWhXtezkULa/e1NtISI2tZJJJcm5JuSY5MdeEFCNIxylydmPGRqMgiHtUuozKSRYAOXtci3qY4OJAIJCCVBJVuAOvyaK0lJdNtAlT7h2nSJ1zUjQZrNwDOT36x5+TUTpK2ec188JUthkzzCwF8gYEsT2jxifZvBEVFYmXMKikpUosbnKAwcva8FNtKIGVmlhGaWcxSkAdVdjYcwDfhAf6Oar++uXDSl910gwuO1YTdaPUzgqSLLWBwGUgcriM/If/NX+7L/ljpFcOMTIrU8YuwSpO2eCgQqatjyQPQRNJwZKQwUryiyKtPGFGbtdN6RaQEkBSgHcWBIG/gIsgdxjBUql3ctzIZ7btYUcQpJ0uWcklcwbwlQSQOI1JNhuMcVf0mzJasqpKSG98jeR7p4QFrvpPnKfo5aJfO6j8BEeOa34ZFKPYGr2s4S1d8+Z8AIbdm0qqJGdbISokoAUtagUkh1FZ0caR5fMU5fjHqWyVDNRRyrZswKgAWZKi6QePHviskXWhmGSUviHjAMLTIkocmZMyjNMXdRJD2J9lN7AboJicYF0M4plJSq5Aue8+gt3QQSp2glH3AbV0jdUkTE5Vhw4LjUXgXKw4BGRaQoFS3zAKBGYtbRiGPfygtHFUFdGpSA60h0g6Ejd4RKXfyVb7eBBxjZBEmaFyxlQpmDpASpJBIdRcuw7It1FWvKcquidhmGWaxJ3Ifz3Qbq8TPQdIuXlKWKkqT0mhYkJIu4Ni0DFbWoCARKQTa31cAEkpAGnM+EGmq2A+4I+sT/+OHfTJ+cV6mpqN1XLV2yUD4wyz9oBl6iJWbNvlADLfsiJOME6ypX+kn5xXJIurAVDiU9KwZk+WtF3SlCQTroczguYtz8TzfmzcOOsnTxgmrFP+TL/ANIfOIpWLIKwFyZQTvPRcu/fygvUj7FODOcFxOUhBM0hKs1nDkBtxSDBKbMlzikpKVMCxIPfvDbooJxSQqXnTJlglJIHRjUB4HjGi7iWhPZLaFyabCS9xnGHq3Zf3f8AugTj2FrypWU5hLLlgxaznUvpygvgdStaCpQAD2AB13tfdFirrAmzgk7rekLpvQyMqdoUaeeCSUpDKDlQ48HjX9n6mYelkN1FAM7EjK5IJtYsGPHujc+STPRJlD/EDgbgx6xPIAvDzLSJSAhJ9nfvJ495vAxx7NGTLcdCXtHNMuVnU6VuFqCnBAEsAotucO2m+O8Aw0Jpped8xTmV+uvrq81Q3zgiakompTMSQxCgCGOusRz8PAunTh8o1xn7mGUfYX5mESV2KUE/pIHxirM2Kp1ayZf7Lp9IYZZTuHpHTQ7k/AqjyTbHC5VPNSiUnL1HV1ibqPV15JML2eDG2NX0lZNa7KyD9gBPq8DJmGzR7UtY7Uqb0jTDJxj3FyjbH6i+i5C5aFmesFSEqIyAsVJBId+cZDVJ2kp0pSOkFgBorcG4RkZvzE/cd6cfYG4lWBF1qZI04DgAIW8Q2nJtL6o94+0ezhBvF5PSylJ3sQO3UecLdNsrMPtqCeQdR+AjGo7H26I8IqM00oUbTUlBfiQSD6+MS7I0wRVqLXKFBXIpUL9/wghTbLy0kKzrJBB3C4L8ImrpsqRM6QD7VYy62YkOoiLKD/StaOBNdTuCzhmBvbfru846qae4ILuQNN3GMqJBSHd2bdzL/jlCOYyjkFsozDe/VAzWNuXdCjiVQJc1Z3Zjz1P9YcKWTmlhRVcgHTTshLx3DCqeSVKy2IAG8fef4Q2DV7AaAmJyFTFApSo2INiNS417TFCpwaYE5yAAz669nrDVJwrNLzEzD2khPpFfD8KDnplJZrZVb+dtI1vLiaS3oVwkmLmEUgXYpzElgL/jjHs2HAIkSpYuUoSh+SQw9I8+pqWTTzULl5j1mKXzdVThTDXfDjTV4YAHSzjeN0Ji72E1Wg8qtCEklyLO3hv7Ys0Ex5YPKAwWFIIOjG/45xbwypcMbHhBUUFTNjqTON4rlUZLVeKouwTtbPVLpZ0xDhaZZykbusLsbWeErBqytmgzM6ynojlKUoP2hA3MAN9+Uek1FwfxrApVIbmW3WuR7N2b4QLIUpSZqkg9IzjgP5Yhn0cw/nv9v9I3LrShICxlIAF7aREFgqMzM4AY7wIFyLjFti1iNfO6ZUiWsk2BNhuc3awvFhOyc1KcyJ/XcG1083vE1FTJ6eomEghR1SbpDOX4GLqUkpCUEpDlQJObMLdhjJOTb0dDHjXHYNo6qdPIAmCUqWWmIKEqCrm6Szh7g34HfFlGNS5c1KKhaUIVLW5KfvgoAbKH0zwOwjEJcszZijdS1HQ3QCQG4wHrE9OsZSpamNsyQxe4D8C1o0rtsxTW9HoCMfQuX0dNPSrUKISp0guXctd9ID1mDzC6xOW7vr5QPwLDlS0DM6FFWliW421eDQEy5Krc37rRmm25aZuxY1w2iTZCf0k4CaXmyQopVo6VMlRLa8POHITXPn8o852UeXULmlJYoKed1C/lDbKxTOWljrIZ8xYMoOCPCNePaMORUwzKX1ldg/HrA/aSoIlIyqyqTMBB3MHcFuL+UdU6lZXV1d6nO4d0KtZtWipcS0LCEKtMcJK9xypY27TwiT0iYvmRcrNsTJGZSDMSSzyzo7lynQRqR9IdOsG0xJG5SRwfjFGTPSUqzJMxJSUstmJNxcDhfjAybh+RSiFqULMHsAUhJBG9g4vwgoZko1JBz6dylcCvsNRJqKqZMmDMUpzDhnWoknzMegDDUbnHhCfgu0UuRMaa4Exg7khJTo43AvqIn242lVKTK6BZBUVE9UF0sG9oF78ILly2JlDg+I3fVk8U+A+cZHlA28qveT/ppjInFA2x8AjqKk/EpSE5lLS3IuT2CFnEdpVzXTLdCP8Ace07u6BDsOYptAmW6UMpfknt4nlCtW1ZKgVElSiCT2XjdMh9N0VqxYKktuJ+MSqBbs9Jk4pPIcy0guAOsPZI15HlFj65MW4mAAOGuL3vYaRRp5rpT2D0jqrmkJBfePWMko22w0mndhhNQrTKkD8boD1cx1lCTlUfx8IkTWKbWJKemSWWXKlXcxI4nHy3+oXPkwIukUVXYsWJLm/rGqVKVlSRfKSC1iGI4jSLNTTTs01kOlejKFvw0boJE1M6ZMVKX1g2UMxdn3tuPjDkUySdhiEizEs4IGZjv1LQLxRKgpLKUlWZQLb/AGWfx4b4JIkVKgoZES3sCVO3XzaDkGbzjMUoVBJWshRBWstYaGw728BBXQPcG4Xia1TAhSlMQRdmcXFu0Q4INkrG9n5EWhQpMIyJEzO60jMwDAkB2+ENWG1AXL4BYcPuOhHaCIOEuQMo0FZa7RIkxVp/ZiUmDKJpkD5E66gn7pIPda/CL8w3EeR7S0c8YjNEpSkla0kFKin/ABGIdjdjFEPRsVw6RVyyiYRuukjMkjnpvIY8YBTlZPs0HOJaRLBDXCQE9/PUQz4VgqJctILzFXdczrKJ4307N0WqmjQoMUpI3WFuzhCZRNGOfHYlUNASSZaXKrlLgEskC3cNIrV6DJIySVIUshJJQQkb1K4aDvtHGIYmqTPXICFpmZmkkXz5i0spItrr2GPREVDABZzEABRFgS1y3M374FYW9hy6ilSPLk7Np1zK7HDX5M0WpGDBLFLAhWYWFyxF+4mHKfsbQzStSqdOZRJJSVJud4CSAD3RcwvZmlp0tKlIB1dXWVex66nO7SCcJVsSpK7EJjNJSSZZSRdJDkEejvBCTTlKMuZSzxNz5CDM/ZJK5gElCJSQoFakoSklF3DgXLmz2g7IpxLSJcsWD82cvrvMB6L99Gn8xr6iVR5k+2gpKgWGimB1bXSCeHS1KJIDaOTYFv6QyLpkI6xAKhd94fgd0A6ivJJJMNj7IzTdu2T1K0qBSTZSVAl2sQx7NYTzs3USerKEpaHYKUvIQk71JbdyMMiJ+WYH0yEeh9YkTOzOAGa/bGlYk1sT6jXYC1tIqXKky8wVlBUtQ0Usm7NubSIaekMxKlAWDAvzg/OoekZrDs8fOLVLhCUJY3BTlUCLKfXuvCp4k2NhnklSE7+ystTnIknmD6/ONVWDrUA8oKygJSCAwA0AZrQr7QlVLUzJQRLIBdJKTdBunfq1u0GBv5cV/ly/BfwXAqLRUpW7YWmYJVOf7unuP9YyBf5dV/lI/wDd/njUSmDaLAue6O5Q6wERJNxEtEp3J4wVbKbLtOhlL3C3oY5xAjIg/pB/AxyZrAkb8o8Yp1WfPlPshVvOKb8ER6ChKpYSFgpsCOBDAuDvjueoLSzsXGr7i8NSKZK5SUrAIypsewacD2QCxLZ7oxmRMLHQKD91meMzkltj6KaZNvaHgflF6XOASA+gA0O6FiqnVaCQmUiYBvQo+hHziocbqyGEgJPEv/R4tO/IHGhzRVB4ty54jzXpK583Hd1QIsS8RrtMofs/rFql5RffwegLqBAXHVdMno0qIvcj0hbnzJ6CBPUoFQzAJKQG5t2GGjA8LM2UhQIGYKLF36pbh3xTlrQEZxcuPlEq6kzEhBypFvZDaNz5esSUimWUAOAzDhvcR1JpwI56P7Uns9BB4pXIOfYPSp2bUZTzjczWKSZrmxc+UWEjeT/WHiieYvqg/j8WhXl4d0mIqmEdWWiWrtV1wkeT9whkqFMgdu/sirhJcZveJVa3IeXrFECiVMw/HOJZaM1vLV+7fA5VQ8wJ4IJ8SIsyp3GJKLrRE6eytVYeQvqAFj4DV0nUX3c4qGepKuu78d39ILCaPCAe0VZ0YSSkrBJcBWUgWD63uoeMOhyqmBNruXlVOUa2iWimCclRBBZTcR2OODQrSq1S0lI+8AwN2cOxPJ4aaCmRKSEIAGcqJIJuSSXv+tA5FyVeAoOtl1M4IlnXqgknsc+LCFaTtPMnLSlCCjM+ULHVe91EF9EqPJoa1yRkKdxBB5ghj6xSOGSyoKKBmCnBvYsR3hibc4GNJV/foF3ezmlqDNp0TCwK0gkDcSIB1CLHtb/dDLOACSAGA4fKAVWixPBR+BhsYeRcpFWoX1uyJaWQSp9B5mOKZSfaZ/hFpE64g2wAlKXoIsruGipKMT9JxhUgonnX0gpAnSlZUHNmSSpIJ6pex/ahPFQn3JX7rehj0ja+kCgCdyw37bDxhFxahVImZc5INx1i7PvG4xpwRjL4aT/UDI2vJSNYOCPFf88ZEC6tT+2rxMZDXjh/xX7sHk/dkstVxElKWB7TEMj2hFujkZi257/KObdM0VZPKFu74RSSsqKX94t2N/WGNNAhXI7iIEjD8k+XLJzdYuR+kQB5QvkthtM9WwvG0LQlyAGsrRJa2/TSKOJ1PSkKS7J03XPLj/SIJ6AU5E2AYADlyO4R1LSwAGg07d6u71MYZz5GmKoqyiZYOYtq3BxqX5AwJxvaHo0kBsx00LWYnwsO0ndDBNluk9wA5/dH8RhYmbNVK5istOtQeylBKQebrIs8aehx455LyPSEdTOUY1FdwenHJxTmCSU8ejLatqza2g9hlQVI6/t5tzANw1jdNsjWsElASngZiW8ATB/Dtl1oAeXLJHFT3O/2Y3dZLDxqNX9DN06yXcr+5DKoxNQ5+7e/XsztwBvFmkLJ1u7X1a/9Isf2fml+tLRd+qCSRwuOFrcItS8BV7yRclgC1+AOkcxu1pGxLdlJKYF1ayJ6mN2Ta17CDtTRmWQCXcP5wpYtNIqlAakIbtIDecMw6kDk7DBSVh4eQ+cXEuS6vD4QHopoUVN91RHa2+CaJto1fUUiLGqrLJ5ksO02HrFqnAQkJG4AfCBtcM86SjgSs8OqHHm0Xpi8oJOjOfWK8kIcOXmmzVcGQP2UufNR8IISptoBbOVP2QUdVlSldqiSYJJmWfthqAfYtImaxVxJYKC4BsRfgdY6z9WKGIqOQ9nrDUAwXgXXXm0HzLCGirJGR9zvC/hMs9fgEjlcF/hB6fMzhBG8t2cYBtBUToqikMbpOnLtiX6zZ28xHE+YOERDjviJX4I2SrnHxgVUF3H40i8tfy+fwgPiVWmUlcxRZKUue7d2wadIGtmqatR0i5SS6kBKiOAW4/hduYifOBHnGy2NKOIZ1/nypJ77oHcUgQ/TV7ucAnaCaoKyZhbWJs0VaddhEpNopkQJ2vBFOtQ1Syh+yoGPMJ00qJUouTck6mPV8clZ6eYnihXoW82jyNSo3dJSTYnN3RET2RkcZ/w0ZHPlK5NmlLRZpT10xeparIbhxGoyFMJBynq0hJU7sH5xWw6SVzkr3lTh7sPw8ZGQtoYNWbo0G57gVXNrJcmNSulOgJHAoWLDd7PGMjIzuKDt2aQtTgO6lrSkMXbMQFqbcyXAh9WeHHyvGRkRKi+5rNcRz0sZGRZCRC/j8I2l4yMiIhUxhHVSeBbuI+YEIlcl659yUhR7EoB9WjIyDh3Al2O6GZlUQ+pfvYPBqVOeMjI1paEeSrLzKqSpjlCWB4uRpGsfnlMpQ95kj9q3o8bjIpLZGQYOGQBwi4osIyMhyBLqVjLx+ekVKkZiL2DluLaefpGRkU3SIRYcrrK5xZpl3AdnPmC3pGRkDEthFYAiNczzjIyDvVg+TJqbBu2PPPpIrlDo5QslTqVzylgPN4yMi38hF8wjSpxQpKk6pIUO0Fx5iPXFzwtKVp0WgKHYQ49YyMhUWFIv0sy0WAuNxkMBOFKdJHKPG6hTP2xqMjTgdRkxc+6IekHDzjUZGRzzQ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http://www.saltro.nl/images/personeelsfun_v_Variant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28" y="4383525"/>
            <a:ext cx="3127962" cy="20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jdelijke aanduiding voor inhoud 2"/>
          <p:cNvSpPr>
            <a:spLocks noGrp="1"/>
          </p:cNvSpPr>
          <p:nvPr>
            <p:ph idx="1"/>
          </p:nvPr>
        </p:nvSpPr>
        <p:spPr>
          <a:xfrm>
            <a:off x="424390" y="1940732"/>
            <a:ext cx="8291264" cy="4464496"/>
          </a:xfrm>
        </p:spPr>
        <p:txBody>
          <a:bodyPr/>
          <a:lstStyle/>
          <a:p>
            <a:pPr lvl="0"/>
            <a:r>
              <a:rPr lang="nl-NL" dirty="0" smtClean="0"/>
              <a:t>Diagnostisch Centrum</a:t>
            </a:r>
          </a:p>
          <a:p>
            <a:pPr lvl="0"/>
            <a:r>
              <a:rPr lang="nl-NL" dirty="0" smtClean="0"/>
              <a:t>Centraal in Midden Nederland</a:t>
            </a:r>
          </a:p>
          <a:p>
            <a:pPr lvl="0"/>
            <a:r>
              <a:rPr lang="nl-NL" dirty="0" smtClean="0"/>
              <a:t>Meer dan 160 locaties en 550 medewerkers</a:t>
            </a:r>
          </a:p>
          <a:p>
            <a:pPr lvl="0"/>
            <a:r>
              <a:rPr lang="nl-NL" dirty="0" smtClean="0"/>
              <a:t>Sterke verankering in de 1</a:t>
            </a:r>
            <a:r>
              <a:rPr lang="nl-NL" baseline="30000" dirty="0" smtClean="0"/>
              <a:t>ste</a:t>
            </a:r>
            <a:r>
              <a:rPr lang="nl-NL" dirty="0" smtClean="0"/>
              <a:t> lijn</a:t>
            </a:r>
          </a:p>
          <a:p>
            <a:pPr lvl="0"/>
            <a:r>
              <a:rPr lang="nl-NL" dirty="0" smtClean="0"/>
              <a:t>Voor en door huisartsen</a:t>
            </a:r>
          </a:p>
          <a:p>
            <a:pPr lvl="0"/>
            <a:r>
              <a:rPr lang="nl-NL" dirty="0" smtClean="0"/>
              <a:t>Gastvrij, innovatief en samen</a:t>
            </a:r>
          </a:p>
          <a:p>
            <a:pPr marL="0" lvl="0" indent="0">
              <a:buNone/>
            </a:pP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05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Over </a:t>
            </a:r>
            <a:r>
              <a:rPr lang="nl-NL" dirty="0" err="1" smtClean="0"/>
              <a:t>Saltro</a:t>
            </a:r>
            <a:endParaRPr lang="nl-NL" dirty="0"/>
          </a:p>
        </p:txBody>
      </p:sp>
      <p:sp>
        <p:nvSpPr>
          <p:cNvPr id="3" name="AutoShape 2" descr="data:image/jpeg;base64,/9j/4AAQSkZJRgABAQAAAQABAAD/2wCEAAkGBhQSERUUExQWFRUVFxcYGBgWFxgVGBcWFxcXGBcYGBYaHCYeFxojGRQXHy8gIycpLCwsFx4xNTAqNSYrLCkBCQoKDgwOGg8PGiwkHyQsLCwqKSosLCwsKSksLCksLCkpKSwsKSkpLCwpKSwpLCwsKSksKSwsLCwsLCwsLCwpKf/AABEIALgBEwMBIgACEQEDEQH/xAAbAAACAgMBAAAAAAAAAAAAAAAFBgMEAAECB//EAEwQAAECBAMEBwQFCQYEBwEAAAECEQADBCEFEjEGQVFhEyJxgZGhsTJSwdEHFCNC8BVDYnKCksLS4RYkM1OTolRjw+JERYOjstPjNP/EABoBAAIDAQEAAAAAAAAAAAAAAAIDAAEEBQb/xAAuEQACAgIBAwIEBgIDAAAAAAAAAQIRAyESBDFBE1EiMmGBBRRxkbHwodFSYpL/2gAMAwEAAhEDEQA/ADAjoRG8diEhnQAjvMeJ8TEYjp4hCwmrWNFq8YxVSo6l+4fKIBHTxNlEhmvqEHtQg/CIZkhCtZcs/wDppjqNxdlkJoJP+RJ/cb0McnC5P+SgdhWP4osRjxLZRU/JEr3G7FrHxiviGEJ6M5JZWqxCVTVAG+rk7heCcRViAqWoFJWG9kFiprsD3QcJNSTKktCdsjhnSielSlpKJg9kh7p0OYF9NecM8rB8vszJg70/ywC2ROWqqkMRZJY6pZSg2gfXyhszQzqG/UYGL5UV000waTl+CfkIkyzmtUEcykG/jE2aMGvLdCU2NBWD0VVICkmcgkqd0oIzW1IzWPKCH1qqH51P7p/rEqTG3iirIxiNWNFo8/5YDfU6pU5c2YZa1LIZlEMlIYC6fw8HXjbxdkIUY1Vp/NoLcFJ/pHY2jqd8keKf5o7eNGIQ6G1M9v8AA9D6KhP2wx2snAjoVolJDnRrbzdyPx2tsDNqC1JO/UPmQPjDMb+JaAn8rPKlKJLm7xzGGMj0JyTlo1HUaIiyGmgtgQaXVK4U6h++tCYFNBbDLUtWeIkp8Zj/AMEKydvuv5GQ7geNGOo0YYhZqOY6jTRZZpoyNxuIQ9jjsCOcsdpTHmDsmxG8sYEx0ExCgfiFaZakizKGurEHfy0idFYCE2uSARwd/J4mnU4UGPcd4MCJroICrMpL9ji8Jk5J67GiKhKP1DeWN5Y6jGhxnOWjGjqMaIUaaOZkrMCL3BFrG9rHjEkZFogjbPTWxJYCVgKlq9sZVsCk5lDeHDd/bDTieKy6dOaYrKN3E9ghVmJyYrKP2pcrHWsd7ZfelB78hFD6UZZTMlrJdKkkAcCkh/HMPCNHVbkmvKAwV2ZZP0lKK+rIeWDe5Cu46Q4YZiaKiWJss23gs4OhBbeLeMIuBACQh0OFBydQ0M2ytOlCVBLAqVmUElwLAD/4xkhLdGyeKo8kMKRACrxpa5ikSlJQmWSkqKc5Use0ACWAGnMgwdWogW1jz+YgSldcsc5NzlBUVFRfnFTb8A4YpvY2YPi6lrVKm5ekSkKCkggLQ7OAdCDYjmIMCEjZ2nJqZUxJJQEzASTuVcNa90+cMm0GKmRLGUjOtQQl9xLupt7N5iLT1bKnH4qQTjIS5VeuUoTjNUskupJLpKQesydAWvaHOTNCgCC4IcdkXCXIHJjcO5uA+16mo5vYkeK0QZgHtspqNfNSB/vHyh2P51+omfys8wizRYeuaSEB2DkmwSOJMaoqBc5QRLSVKO4bhxJ0A5mGWmnJoEqSsZphVcaAtoU8UjjvfQR2OozOCqO5PsjBgxKbuWl5BStm1JSpa1ZUgWsXP7OoHbflAdoK4xtCuosQEp91PxO+BYgsHq1eV79kTO8d1jRpoLUoahnH3p0lPglavlF/BNh5tSlJSoOoZsoSpRCToSRYcdd4g/TbArVK+rBbqVNK8wT1TkQUkAlQ0vd98Ky9TiWr8iI5Ip03vt9/Y86IjkiGDaHZsUyQoLKuupBBSEsUvoyi4sYAGNWPJHJHlHsW0cxqOo5MGUaIjI3GRCz2kQOxjEujYAsdX9L+MEgIGY6AEpJALuL8GePKS7HexVyVm8ArlTQorfcwLaXvbizwYaA+zwzJUvcSEjsTqfE+UGYuPYmWuToxoC7TqKJYWmWuYR1cqA5L6ONWffzg1AbEcUIUUjcW/HOJJ62BFNvRW2PxScuUfrKOjIPUcgOk7iCXBBG8aEcIZGhOqqxSblm3g+sGdmcVE6WQ90m3ZEhLkFOHEMFMVMQxKXIS8xWXhxPYItx5ftTVzJtdMRqEOkDRgADv0u/jEk6RUI8nQ40m2dPMmFAKhzIYH5QdjyepoAJSSkgrcgi7HSz9rQ6bB4sZ1NlURnlKKGd1NqCobtSO6BhJvuFkxqPYE7RS8tdIXmm/4yQygzOUhpPvC7GCG2VLLmdGiabB1Dqk30NwpJ07rab4HbepImIUVTGC5ZAZk7n6NT3VvZtYubc42KaZKUJUuYVJmBpgJAGZBsARfTwjp8ebgqvRji+PIGykpSMqVy8v6k1PlmPrF2lxQSHUkoWTwCx5E/GAH9vxvo6Y9yx/FHadv5e+hkdypg/ig/ytPcP8oJ5rVWO9NtDLUkFSgkkXBFweGsL9ZLzTFH7NQJP53L5GXbxMC07e0++gld0xY+Mdjbik34eO6auBl078Q/guOWvI1YBViWhl5EsSR9oFm+6yAALRRxnFaefUAKdJp1nKoEFKwUi5S1tR2X1ithmMyKgKMrC5swJ9rJNUW33iU0ElyThFaCbllzD8DA+jBakv4/2Xzk3aZdRhksu0/wBoEG2oIZmf8coKYShEqUmX0oVlAAOlh2mAqTJH/lmID98/wRsVNOP/AAOIj9lR9ZcKWCPdJjJZZSW2M4no98QJ2lphPlCUmYgZlJdSnYMTuFyTAw4nSjWnxBPbL/8AziCbjNBooViX3FA/lEMWPi01Yl01TDlBhiKZHRo5ZlfeWptT8BuhZ2yq0EZQjMqzrb2Ql2TmbW58Y7xva2QJITImTjMsB0ssAEAXuGvp4wszsfnrGVSgUlrNw0321h2HHkcubQnJKKjxKbxhMaeLlBhM2crLLQVEB2cC1g9yOIjpTnGCuTpGKMJSdRVh/Z36QVUgDJdwArqjQABgpnAtu5QUo/pTmShLmCSClOdIJDZiq5ci5I7oS8QwqZJIE1OUnQOD6ExcrkgUVOOK5p82jmPpcUmpQdpv3/UjwJSbmqa3/lMgxPH1TwxB9tSy/Ejd4mBrxco8ImzQ8tBI0e2sd1GAz0AlSCAA5Lg27jG/H6eJcEy+La0geTHLxoxjxoANvGRp4yKLPc5VMSAQReE7a/GUy6joFrCcssLvYOoqe/6oHiYZE4ckLmTEg5lhL3scgYW4sWfsgbiWHSZy0TJkpK5ksdUqJYAEkOkEBVy93jy8YqWjt247COylGtdLLNnY2NiHUSHGosQb8YMjC18B4iAFKrc5fUsSOLkxdknT7SY3JSvnFuNeAbsJHDJnu+Y+cI+Ilqiakq9kt2GHQLIuFLuPfUbX4m2sKu1UsJnJUBdSS+t2UC99TrAZI6HYH8aA06YQnKFO7+0NzcItbPHICRvUdPD5xWpqHpZgCUkAAu+iRx539Ya5OEIKBZiwDixtx4xMUfIfUTWkTSaknwhRxXDzKrlTA5TOSVKPuKSwPcbeMNclBRZXYDxER43MIkTVISFKEtSgDvYOe/q25tDJQtCIT4uxRnrUC7W62l3tZktrDJs3gIpUKuVLmHMoncT90chC/JkqVNlKlvZSVqPuo1PeQG7SOMN8yZZ4RBOrHZpW6Ev6Q5rsXmfdLH/CDPdJcde3ON7Xy5E2dL+szVyU5FlJEvpCVOiyg4a0R7dpJQA6jY2+5Y6nmyvKBu00mZUJpujQpSkyApQ1PWCGPN/jHYwrksbb9znN05Ii/I2G/wDHzB205/mjobP4edMRbtp1/wA0Bzs1U/5Ez90xo7OVP+RN/cMdH0v+/wDH+hfL6BobMUJ0xOX3yJg+MdJ2RozpikjvlzBC+cAqB+Zm/uK+Ub/I04aypn7ivlFLG7rn/BHJLwOOFYYKbMKfGKeXmbMyVXbR3SYKprardjVId10p+MqPOFYbNH5tf7qvlES6GZ7i/wB0xJ9KntyT+y/0XHK1/Wenisrt2LUJtwQP+jGxV4luxOhLW1lf/THmP1VTeyfAxGZZ4eUT8ivDX7Inrv8ArPUhUYtZsQpLcJkkf9KOFT8as1bTFi4abT696I81lBkmKtQYHJ0fGPdf+USOZt+f3GnaynriuWutmJmahJTMlrAtcMjSwF+QgPFChIKr7gfEtBAp4QGOcIv029gZscpLnWjBHoOw+HqSTNJGVSGA3+2Nbfox58DHpux/+CDwAHmTHO/G5V0zXuavwqDlnv2Frb2a9QkcE+qjFHGC1PSj9BavFUd7aTXqTySn4n4xBtAq1OnhIR5l4b+Hqunwr7/39xfWu8+R/wB8DLsSn+7nms+QEW9p5jUs3sA8VARV2PtSg8VKPmB8Ij2wnf3ZXNSR5v8ACEy31H3KWsf2EImOSqMSkkgAOSWAGpMdVVKqWRnDOHFwd7bo7Tmk6Mag2rojzxkRvGRdk4nvKFXfl6aQvVylIqggLQlKkkgKPWN3BHIOxhgCWLcvQl/WAW01IDMkTRZSM6f2VJv5geceXbraOz30dflFMpYQoozKvZYOYchr4x3IqC5HO3j8oSMbogurd82aUAocCksPIgwX2L6RXSpUvMlAllAa4zZgoE8Bk84bHKmLcKHtNQAnMdAC++wEVOml1cpQGYZbOoMQdUluDjwJjqgV1WV3+ETpmIRZGUDgGAfug5JFRbT0DsGocktThlqWQeSUWPm8X5M4uRkIAdid7d/KNTMQZycoHM7ooYjiudBShyo6FLhlO4bjcQMJRSoKdyfJhmbSBYvbhy5wPFjlVoxHaNIv0cicUJMzICwfKXv3gRxiKWT1t+ht5GLtA7BVFSiVJCXG59L7hzNgIszxbsgUggqOdTgF23HKLP3km3LgItIq/suYsH96Iq2qI22wDtggGSFZCSQdCwFh7QY5t7cIp7PzWEkmz06Wvm++QTyBIdtztui5tIgLpQWzED3gkpcEEkb7gW5wly8TMuSgCxCVJLP76lBxu1hiyKOFfqwVByyMdqvapEsllIU3AK8Hdn7IjoNvELLLZBdtCoNxLFwO6FXZ7BhUHMtTITdgWJ7uEX9oNlpcuWZslRFszEuCN7PfnGT1ZXtmr0FWj0FC3DiZKINwQVsR4RgmKcjPKtvzqHh1YWNkMTBp0ockoYHfq5HoYYE4gnn4Q5O1ZmarRZKz78n/AFSP4YpzsQWCzSlcxP8A+yJk4inifAxLLnhWjnxggQJX7TCULoCv1ZgPwgecXM9lALQG9kqYg73bfDNUVSU+0W7XhfxKrQSWIdifAE/CCUpLsyUhgoKBKpCCQ6jdyb+18hAfbmhlopwsIGYKABvoq6rafdHhAnZjaComT5UtU0lBLFLJZgNNH84NfSH/APzoHGZ6JV84vHKTmlZTSoQMOpBNUSpKcoORny3Ykkcw4iPEaEylpPWAU4YkFjuuNXv4QQwYMlyks6i47Wv3ARfoNnl17zQvJKQcqHGbMsDrKNxbrDxhLk3m5fU11FYaFtBuO0Q0U+09QmUPq1OFS0pAKlXKsoYkJBBZ34mAuL4FNpZgTMAvdKkuUqAO4tryI3wcw6UEywkLsUoIsbac/wAPGv8AEpRyRSe0zL0MZRm60xar8Z+srVMIykgAgFxYNaL+0x+1SPdlSx5GBuK04RVzEJ0VlV2FQBPmqLu0sx6lfIJHgkRp6VrjBLskZ+oT5Tb8sb9mQ1LL55j4qMUdtZn2CRxmDyCjBDAw1PKH6A87/GOMUwNVUZaHZCVFS1cA1gOJLxijJLNyfuNq4UilhVLIlSJcxRAZDufeU2Y9rMnsHOFTG8U6aY4DJDtx7T4QU2ozoQmWoMEqOgs4Fu5jaFqNXS4bfqy22TPm+FY4qkajI3GRuMlHuyZmnZA7HiOjS/vfwmLhNx3fGA2I55kom5KLnmzgjuF4861aOrdCvVzUmaopG4X5t/TyglsLPZc0d/mT/FC/Jn5rs12gtsfNCJqsxSkFw61CWNU7zrZ9H0hUVstscZk6xbfHBNo4WbRhNo0iSLED9me71EA6wT8o6JEx3BzJazX0OsGcQV9meyJKOYMo7OBiUXYPkbQT0H7Qzkj9VIv2lPbwiZO0EycrIpRVLcm4SCwHVcp33GkTYrMk5PtgpSHHVQWUeGW43tFf69h8kZuhqNwOU5mfQFl8oCSIlstplII9kefzjr6sk/dHHeL+MBcY2vkdGBSyJylvfpFKQAn95TknlFPCcYmrOdaDLcs3WIYcz4wtKkMveiHaulTLUgpcWX98JsEklirU72uSzCFUTMi5a1pOVRGYa+ySlQ4P1Tbsh02zkGb0ctD5lJZxlZlF2Y3zEpTcbgrjBrDthzMp+jWlKUhAACwzqzLUSALpAK7HWGtriolRb5WQyClMlNhk3OLAHS24QJx5aPq81T+ygpDFxfQN3iGSfQqkJCFJ3W3gtwO+FzF6ULTlWCmWVZrEDOoaAkmwFu1xpGWMW5G6eRKAM+j6kU6lEskskaXIL6dm/nD1RgAG+87+znAKXViXLSiXlYZQyVCzkB2hqw3EFoSQlWUOS3VPr2Rqpo5zdmgRFOtAAUozCgJS5LgBv0ju1EGhii/fHgmAmPTRMRMTMEwiYnKTJl51bvupFgyeERrkqZFrZKmQxIUSrc5ue/yinV0SC7g35H5RbStMzrFJD3GYFJD7ik3BtoYrVFMj8E/OCSpUC2DsGwmWiehSUsXVy+6YtbdSStEpALOpXcwAJ7gSe6O8LQBODcD6GN7U0vSLkh2A6RzrY5R4xXKUXce4UVF6l2ANdgxWpMuT1ROslRFkhIAWSOSQO1hDRUT5NBIQhIskMlO8neo9pLk8YmpZKElAAbowcvYQx8fnCbtcJ02pKcigmwSSzMBuLsbl++Ak3FWNVTaXguV+0CalOWbJCkhQUAFEKBAbXvNt8JhxtVKcikCYAPs1EkHK5bMOWjboYKakWRoHDD2g9uy8QS9nBWLQhTy1k7gD+sL8g4MKhkcnxl2Gyhw+KIO2Iws11apU3MRlUtRFutYJD7rmw/R7Yf8AGfo7kz1FaFrlrOp9tJIGrEgjdod2kE8MoqejSJUvKlhe4zKNg6jvJYdt2ilP25pU5kmaykkpLoWA41GbKxjdCUovRiaUu5YotnQhCEGY+UAWTqw3OeUWSkJsn2d3446wBG28gnqzkcnUE914Xdp9rphUEyVpCSHJRe7+85aJCDlKinJRRPtttBJmAyAkqWhXtezkULa/e1NtISI2tZJJJcm5JuSY5MdeEFCNIxylydmPGRqMgiHtUuozKSRYAOXtci3qY4OJAIJCCVBJVuAOvyaK0lJdNtAlT7h2nSJ1zUjQZrNwDOT36x5+TUTpK2ec188JUthkzzCwF8gYEsT2jxifZvBEVFYmXMKikpUosbnKAwcva8FNtKIGVmlhGaWcxSkAdVdjYcwDfhAf6Oar++uXDSl910gwuO1YTdaPUzgqSLLWBwGUgcriM/If/NX+7L/ljpFcOMTIrU8YuwSpO2eCgQqatjyQPQRNJwZKQwUryiyKtPGFGbtdN6RaQEkBSgHcWBIG/gIsgdxjBUql3ctzIZ7btYUcQpJ0uWcklcwbwlQSQOI1JNhuMcVf0mzJasqpKSG98jeR7p4QFrvpPnKfo5aJfO6j8BEeOa34ZFKPYGr2s4S1d8+Z8AIbdm0qqJGdbISokoAUtagUkh1FZ0caR5fMU5fjHqWyVDNRRyrZswKgAWZKi6QePHviskXWhmGSUviHjAMLTIkocmZMyjNMXdRJD2J9lN7AboJicYF0M4plJSq5Aue8+gt3QQSp2glH3AbV0jdUkTE5Vhw4LjUXgXKw4BGRaQoFS3zAKBGYtbRiGPfygtHFUFdGpSA60h0g6Ejd4RKXfyVb7eBBxjZBEmaFyxlQpmDpASpJBIdRcuw7It1FWvKcquidhmGWaxJ3Ifz3Qbq8TPQdIuXlKWKkqT0mhYkJIu4Ni0DFbWoCARKQTa31cAEkpAGnM+EGmq2A+4I+sT/+OHfTJ+cV6mpqN1XLV2yUD4wyz9oBl6iJWbNvlADLfsiJOME6ypX+kn5xXJIurAVDiU9KwZk+WtF3SlCQTroczguYtz8TzfmzcOOsnTxgmrFP+TL/ANIfOIpWLIKwFyZQTvPRcu/fygvUj7FODOcFxOUhBM0hKs1nDkBtxSDBKbMlzikpKVMCxIPfvDbooJxSQqXnTJlglJIHRjUB4HjGi7iWhPZLaFyabCS9xnGHq3Zf3f8AugTj2FrypWU5hLLlgxaznUvpygvgdStaCpQAD2AB13tfdFirrAmzgk7rekLpvQyMqdoUaeeCSUpDKDlQ48HjX9n6mYelkN1FAM7EjK5IJtYsGPHujc+STPRJlD/EDgbgx6xPIAvDzLSJSAhJ9nfvJ495vAxx7NGTLcdCXtHNMuVnU6VuFqCnBAEsAotucO2m+O8Aw0Jpped8xTmV+uvrq81Q3zgiakompTMSQxCgCGOusRz8PAunTh8o1xn7mGUfYX5mESV2KUE/pIHxirM2Kp1ayZf7Lp9IYZZTuHpHTQ7k/AqjyTbHC5VPNSiUnL1HV1ibqPV15JML2eDG2NX0lZNa7KyD9gBPq8DJmGzR7UtY7Uqb0jTDJxj3FyjbH6i+i5C5aFmesFSEqIyAsVJBId+cZDVJ2kp0pSOkFgBorcG4RkZvzE/cd6cfYG4lWBF1qZI04DgAIW8Q2nJtL6o94+0ezhBvF5PSylJ3sQO3UecLdNsrMPtqCeQdR+AjGo7H26I8IqM00oUbTUlBfiQSD6+MS7I0wRVqLXKFBXIpUL9/wghTbLy0kKzrJBB3C4L8ImrpsqRM6QD7VYy62YkOoiLKD/StaOBNdTuCzhmBvbfru846qae4ILuQNN3GMqJBSHd2bdzL/jlCOYyjkFsozDe/VAzWNuXdCjiVQJc1Z3Zjz1P9YcKWTmlhRVcgHTTshLx3DCqeSVKy2IAG8fef4Q2DV7AaAmJyFTFApSo2INiNS417TFCpwaYE5yAAz669nrDVJwrNLzEzD2khPpFfD8KDnplJZrZVb+dtI1vLiaS3oVwkmLmEUgXYpzElgL/jjHs2HAIkSpYuUoSh+SQw9I8+pqWTTzULl5j1mKXzdVThTDXfDjTV4YAHSzjeN0Ji72E1Wg8qtCEklyLO3hv7Ys0Ex5YPKAwWFIIOjG/45xbwypcMbHhBUUFTNjqTON4rlUZLVeKouwTtbPVLpZ0xDhaZZykbusLsbWeErBqytmgzM6ynojlKUoP2hA3MAN9+Uek1FwfxrApVIbmW3WuR7N2b4QLIUpSZqkg9IzjgP5Yhn0cw/nv9v9I3LrShICxlIAF7aREFgqMzM4AY7wIFyLjFti1iNfO6ZUiWsk2BNhuc3awvFhOyc1KcyJ/XcG1083vE1FTJ6eomEghR1SbpDOX4GLqUkpCUEpDlQJObMLdhjJOTb0dDHjXHYNo6qdPIAmCUqWWmIKEqCrm6Szh7g34HfFlGNS5c1KKhaUIVLW5KfvgoAbKH0zwOwjEJcszZijdS1HQ3QCQG4wHrE9OsZSpamNsyQxe4D8C1o0rtsxTW9HoCMfQuX0dNPSrUKISp0guXctd9ID1mDzC6xOW7vr5QPwLDlS0DM6FFWliW421eDQEy5Krc37rRmm25aZuxY1w2iTZCf0k4CaXmyQopVo6VMlRLa8POHITXPn8o852UeXULmlJYoKed1C/lDbKxTOWljrIZ8xYMoOCPCNePaMORUwzKX1ldg/HrA/aSoIlIyqyqTMBB3MHcFuL+UdU6lZXV1d6nO4d0KtZtWipcS0LCEKtMcJK9xypY27TwiT0iYvmRcrNsTJGZSDMSSzyzo7lynQRqR9IdOsG0xJG5SRwfjFGTPSUqzJMxJSUstmJNxcDhfjAybh+RSiFqULMHsAUhJBG9g4vwgoZko1JBz6dylcCvsNRJqKqZMmDMUpzDhnWoknzMegDDUbnHhCfgu0UuRMaa4Exg7khJTo43AvqIn242lVKTK6BZBUVE9UF0sG9oF78ILly2JlDg+I3fVk8U+A+cZHlA28qveT/ppjInFA2x8AjqKk/EpSE5lLS3IuT2CFnEdpVzXTLdCP8Ace07u6BDsOYptAmW6UMpfknt4nlCtW1ZKgVElSiCT2XjdMh9N0VqxYKktuJ+MSqBbs9Jk4pPIcy0guAOsPZI15HlFj65MW4mAAOGuL3vYaRRp5rpT2D0jqrmkJBfePWMko22w0mndhhNQrTKkD8boD1cx1lCTlUfx8IkTWKbWJKemSWWXKlXcxI4nHy3+oXPkwIukUVXYsWJLm/rGqVKVlSRfKSC1iGI4jSLNTTTs01kOlejKFvw0boJE1M6ZMVKX1g2UMxdn3tuPjDkUySdhiEizEs4IGZjv1LQLxRKgpLKUlWZQLb/AGWfx4b4JIkVKgoZES3sCVO3XzaDkGbzjMUoVBJWshRBWstYaGw728BBXQPcG4Xia1TAhSlMQRdmcXFu0Q4INkrG9n5EWhQpMIyJEzO60jMwDAkB2+ENWG1AXL4BYcPuOhHaCIOEuQMo0FZa7RIkxVp/ZiUmDKJpkD5E66gn7pIPda/CL8w3EeR7S0c8YjNEpSkla0kFKin/ABGIdjdjFEPRsVw6RVyyiYRuukjMkjnpvIY8YBTlZPs0HOJaRLBDXCQE9/PUQz4VgqJctILzFXdczrKJ4307N0WqmjQoMUpI3WFuzhCZRNGOfHYlUNASSZaXKrlLgEskC3cNIrV6DJIySVIUshJJQQkb1K4aDvtHGIYmqTPXICFpmZmkkXz5i0spItrr2GPREVDABZzEABRFgS1y3M374FYW9hy6ilSPLk7Np1zK7HDX5M0WpGDBLFLAhWYWFyxF+4mHKfsbQzStSqdOZRJJSVJud4CSAD3RcwvZmlp0tKlIB1dXWVex66nO7SCcJVsSpK7EJjNJSSZZSRdJDkEejvBCTTlKMuZSzxNz5CDM/ZJK5gElCJSQoFakoSklF3DgXLmz2g7IpxLSJcsWD82cvrvMB6L99Gn8xr6iVR5k+2gpKgWGimB1bXSCeHS1KJIDaOTYFv6QyLpkI6xAKhd94fgd0A6ivJJJMNj7IzTdu2T1K0qBSTZSVAl2sQx7NYTzs3USerKEpaHYKUvIQk71JbdyMMiJ+WYH0yEeh9YkTOzOAGa/bGlYk1sT6jXYC1tIqXKky8wVlBUtQ0Usm7NubSIaekMxKlAWDAvzg/OoekZrDs8fOLVLhCUJY3BTlUCLKfXuvCp4k2NhnklSE7+ystTnIknmD6/ONVWDrUA8oKygJSCAwA0AZrQr7QlVLUzJQRLIBdJKTdBunfq1u0GBv5cV/ly/BfwXAqLRUpW7YWmYJVOf7unuP9YyBf5dV/lI/wDd/njUSmDaLAue6O5Q6wERJNxEtEp3J4wVbKbLtOhlL3C3oY5xAjIg/pB/AxyZrAkb8o8Yp1WfPlPshVvOKb8ER6ChKpYSFgpsCOBDAuDvjueoLSzsXGr7i8NSKZK5SUrAIypsewacD2QCxLZ7oxmRMLHQKD91meMzkltj6KaZNvaHgflF6XOASA+gA0O6FiqnVaCQmUiYBvQo+hHziocbqyGEgJPEv/R4tO/IHGhzRVB4ty54jzXpK583Hd1QIsS8RrtMofs/rFql5RffwegLqBAXHVdMno0qIvcj0hbnzJ6CBPUoFQzAJKQG5t2GGjA8LM2UhQIGYKLF36pbh3xTlrQEZxcuPlEq6kzEhBypFvZDaNz5esSUimWUAOAzDhvcR1JpwI56P7Uns9BB4pXIOfYPSp2bUZTzjczWKSZrmxc+UWEjeT/WHiieYvqg/j8WhXl4d0mIqmEdWWiWrtV1wkeT9whkqFMgdu/sirhJcZveJVa3IeXrFECiVMw/HOJZaM1vLV+7fA5VQ8wJ4IJ8SIsyp3GJKLrRE6eytVYeQvqAFj4DV0nUX3c4qGepKuu78d39ILCaPCAe0VZ0YSSkrBJcBWUgWD63uoeMOhyqmBNruXlVOUa2iWimCclRBBZTcR2OODQrSq1S0lI+8AwN2cOxPJ4aaCmRKSEIAGcqJIJuSSXv+tA5FyVeAoOtl1M4IlnXqgknsc+LCFaTtPMnLSlCCjM+ULHVe91EF9EqPJoa1yRkKdxBB5ghj6xSOGSyoKKBmCnBvYsR3hibc4GNJV/foF3ezmlqDNp0TCwK0gkDcSIB1CLHtb/dDLOACSAGA4fKAVWixPBR+BhsYeRcpFWoX1uyJaWQSp9B5mOKZSfaZ/hFpE64g2wAlKXoIsruGipKMT9JxhUgonnX0gpAnSlZUHNmSSpIJ6pex/ahPFQn3JX7rehj0ja+kCgCdyw37bDxhFxahVImZc5INx1i7PvG4xpwRjL4aT/UDI2vJSNYOCPFf88ZEC6tT+2rxMZDXjh/xX7sHk/dkstVxElKWB7TEMj2hFujkZi257/KObdM0VZPKFu74RSSsqKX94t2N/WGNNAhXI7iIEjD8k+XLJzdYuR+kQB5QvkthtM9WwvG0LQlyAGsrRJa2/TSKOJ1PSkKS7J03XPLj/SIJ6AU5E2AYADlyO4R1LSwAGg07d6u71MYZz5GmKoqyiZYOYtq3BxqX5AwJxvaHo0kBsx00LWYnwsO0ndDBNluk9wA5/dH8RhYmbNVK5istOtQeylBKQebrIs8aehx455LyPSEdTOUY1FdwenHJxTmCSU8ejLatqza2g9hlQVI6/t5tzANw1jdNsjWsElASngZiW8ATB/Dtl1oAeXLJHFT3O/2Y3dZLDxqNX9DN06yXcr+5DKoxNQ5+7e/XsztwBvFmkLJ1u7X1a/9Isf2fml+tLRd+qCSRwuOFrcItS8BV7yRclgC1+AOkcxu1pGxLdlJKYF1ayJ6mN2Ta17CDtTRmWQCXcP5wpYtNIqlAakIbtIDecMw6kDk7DBSVh4eQ+cXEuS6vD4QHopoUVN91RHa2+CaJto1fUUiLGqrLJ5ksO02HrFqnAQkJG4AfCBtcM86SjgSs8OqHHm0Xpi8oJOjOfWK8kIcOXmmzVcGQP2UufNR8IISptoBbOVP2QUdVlSldqiSYJJmWfthqAfYtImaxVxJYKC4BsRfgdY6z9WKGIqOQ9nrDUAwXgXXXm0HzLCGirJGR9zvC/hMs9fgEjlcF/hB6fMzhBG8t2cYBtBUToqikMbpOnLtiX6zZ28xHE+YOERDjviJX4I2SrnHxgVUF3H40i8tfy+fwgPiVWmUlcxRZKUue7d2wadIGtmqatR0i5SS6kBKiOAW4/hduYifOBHnGy2NKOIZ1/nypJ77oHcUgQ/TV7ucAnaCaoKyZhbWJs0VaddhEpNopkQJ2vBFOtQ1Syh+yoGPMJ00qJUouTck6mPV8clZ6eYnihXoW82jyNSo3dJSTYnN3RET2RkcZ/w0ZHPlK5NmlLRZpT10xeparIbhxGoyFMJBynq0hJU7sH5xWw6SVzkr3lTh7sPw8ZGQtoYNWbo0G57gVXNrJcmNSulOgJHAoWLDd7PGMjIzuKDt2aQtTgO6lrSkMXbMQFqbcyXAh9WeHHyvGRkRKi+5rNcRz0sZGRZCRC/j8I2l4yMiIhUxhHVSeBbuI+YEIlcl659yUhR7EoB9WjIyDh3Al2O6GZlUQ+pfvYPBqVOeMjI1paEeSrLzKqSpjlCWB4uRpGsfnlMpQ95kj9q3o8bjIpLZGQYOGQBwi4osIyMhyBLqVjLx+ekVKkZiL2DluLaefpGRkU3SIRYcrrK5xZpl3AdnPmC3pGRkDEthFYAiNczzjIyDvVg+TJqbBu2PPPpIrlDo5QslTqVzylgPN4yMi38hF8wjSpxQpKk6pIUO0Fx5iPXFzwtKVp0WgKHYQ49YyMhUWFIv0sy0WAuNxkMBOFKdJHKPG6hTP2xqMjTgdRkxc+6IekHDzjUZGRzz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data:image/jpeg;base64,/9j/4AAQSkZJRgABAQAAAQABAAD/2wCEAAkGBhQSERUUExQWFRUVFxcYGBgWFxgVGBcWFxcXGBcYGBYaHCYeFxojGRQXHy8gIycpLCwsFx4xNTAqNSYrLCkBCQoKDgwOGg8PGiwkHyQsLCwqKSosLCwsKSksLCksLCkpKSwsKSkpLCwpKSwpLCwsKSksKSwsLCwsLCwsLCwpKf/AABEIALgBEwMBIgACEQEDEQH/xAAbAAACAgMBAAAAAAAAAAAAAAAFBgMEAAECB//EAEwQAAECBAMEBwQFCQYEBwEAAAECEQADBCEFEjEGQVFhEyJxgZGhsTJSwdEHFCNC8BVDYnKCksLS4RYkM1OTolRjw+JERYOjstPjNP/EABoBAAIDAQEAAAAAAAAAAAAAAAIDAAEEBQb/xAAuEQACAgIBAwIEBgIDAAAAAAAAAQIRAyESBDFBE1EiMmGBBRRxkbHwodFSYpL/2gAMAwEAAhEDEQA/ADAjoRG8diEhnQAjvMeJ8TEYjp4hCwmrWNFq8YxVSo6l+4fKIBHTxNlEhmvqEHtQg/CIZkhCtZcs/wDppjqNxdlkJoJP+RJ/cb0McnC5P+SgdhWP4osRjxLZRU/JEr3G7FrHxiviGEJ6M5JZWqxCVTVAG+rk7heCcRViAqWoFJWG9kFiprsD3QcJNSTKktCdsjhnSielSlpKJg9kh7p0OYF9NecM8rB8vszJg70/ywC2ROWqqkMRZJY6pZSg2gfXyhszQzqG/UYGL5UV000waTl+CfkIkyzmtUEcykG/jE2aMGvLdCU2NBWD0VVICkmcgkqd0oIzW1IzWPKCH1qqH51P7p/rEqTG3iirIxiNWNFo8/5YDfU6pU5c2YZa1LIZlEMlIYC6fw8HXjbxdkIUY1Vp/NoLcFJ/pHY2jqd8keKf5o7eNGIQ6G1M9v8AA9D6KhP2wx2snAjoVolJDnRrbzdyPx2tsDNqC1JO/UPmQPjDMb+JaAn8rPKlKJLm7xzGGMj0JyTlo1HUaIiyGmgtgQaXVK4U6h++tCYFNBbDLUtWeIkp8Zj/AMEKydvuv5GQ7geNGOo0YYhZqOY6jTRZZpoyNxuIQ9jjsCOcsdpTHmDsmxG8sYEx0ExCgfiFaZakizKGurEHfy0idFYCE2uSARwd/J4mnU4UGPcd4MCJroICrMpL9ji8Jk5J67GiKhKP1DeWN5Y6jGhxnOWjGjqMaIUaaOZkrMCL3BFrG9rHjEkZFogjbPTWxJYCVgKlq9sZVsCk5lDeHDd/bDTieKy6dOaYrKN3E9ghVmJyYrKP2pcrHWsd7ZfelB78hFD6UZZTMlrJdKkkAcCkh/HMPCNHVbkmvKAwV2ZZP0lKK+rIeWDe5Cu46Q4YZiaKiWJss23gs4OhBbeLeMIuBACQh0OFBydQ0M2ytOlCVBLAqVmUElwLAD/4xkhLdGyeKo8kMKRACrxpa5ikSlJQmWSkqKc5Use0ACWAGnMgwdWogW1jz+YgSldcsc5NzlBUVFRfnFTb8A4YpvY2YPi6lrVKm5ekSkKCkggLQ7OAdCDYjmIMCEjZ2nJqZUxJJQEzASTuVcNa90+cMm0GKmRLGUjOtQQl9xLupt7N5iLT1bKnH4qQTjIS5VeuUoTjNUskupJLpKQesydAWvaHOTNCgCC4IcdkXCXIHJjcO5uA+16mo5vYkeK0QZgHtspqNfNSB/vHyh2P51+omfys8wizRYeuaSEB2DkmwSOJMaoqBc5QRLSVKO4bhxJ0A5mGWmnJoEqSsZphVcaAtoU8UjjvfQR2OozOCqO5PsjBgxKbuWl5BStm1JSpa1ZUgWsXP7OoHbflAdoK4xtCuosQEp91PxO+BYgsHq1eV79kTO8d1jRpoLUoahnH3p0lPglavlF/BNh5tSlJSoOoZsoSpRCToSRYcdd4g/TbArVK+rBbqVNK8wT1TkQUkAlQ0vd98Ky9TiWr8iI5Ip03vt9/Y86IjkiGDaHZsUyQoLKuupBBSEsUvoyi4sYAGNWPJHJHlHsW0cxqOo5MGUaIjI3GRCz2kQOxjEujYAsdX9L+MEgIGY6AEpJALuL8GePKS7HexVyVm8ArlTQorfcwLaXvbizwYaA+zwzJUvcSEjsTqfE+UGYuPYmWuToxoC7TqKJYWmWuYR1cqA5L6ONWffzg1AbEcUIUUjcW/HOJJ62BFNvRW2PxScuUfrKOjIPUcgOk7iCXBBG8aEcIZGhOqqxSblm3g+sGdmcVE6WQ90m3ZEhLkFOHEMFMVMQxKXIS8xWXhxPYItx5ftTVzJtdMRqEOkDRgADv0u/jEk6RUI8nQ40m2dPMmFAKhzIYH5QdjyepoAJSSkgrcgi7HSz9rQ6bB4sZ1NlURnlKKGd1NqCobtSO6BhJvuFkxqPYE7RS8tdIXmm/4yQygzOUhpPvC7GCG2VLLmdGiabB1Dqk30NwpJ07rab4HbepImIUVTGC5ZAZk7n6NT3VvZtYubc42KaZKUJUuYVJmBpgJAGZBsARfTwjp8ebgqvRji+PIGykpSMqVy8v6k1PlmPrF2lxQSHUkoWTwCx5E/GAH9vxvo6Y9yx/FHadv5e+hkdypg/ig/ytPcP8oJ5rVWO9NtDLUkFSgkkXBFweGsL9ZLzTFH7NQJP53L5GXbxMC07e0++gld0xY+Mdjbik34eO6auBl078Q/guOWvI1YBViWhl5EsSR9oFm+6yAALRRxnFaefUAKdJp1nKoEFKwUi5S1tR2X1ithmMyKgKMrC5swJ9rJNUW33iU0ElyThFaCbllzD8DA+jBakv4/2Xzk3aZdRhksu0/wBoEG2oIZmf8coKYShEqUmX0oVlAAOlh2mAqTJH/lmID98/wRsVNOP/AAOIj9lR9ZcKWCPdJjJZZSW2M4no98QJ2lphPlCUmYgZlJdSnYMTuFyTAw4nSjWnxBPbL/8AziCbjNBooViX3FA/lEMWPi01Yl01TDlBhiKZHRo5ZlfeWptT8BuhZ2yq0EZQjMqzrb2Ql2TmbW58Y7xva2QJITImTjMsB0ssAEAXuGvp4wszsfnrGVSgUlrNw0321h2HHkcubQnJKKjxKbxhMaeLlBhM2crLLQVEB2cC1g9yOIjpTnGCuTpGKMJSdRVh/Z36QVUgDJdwArqjQABgpnAtu5QUo/pTmShLmCSClOdIJDZiq5ci5I7oS8QwqZJIE1OUnQOD6ExcrkgUVOOK5p82jmPpcUmpQdpv3/UjwJSbmqa3/lMgxPH1TwxB9tSy/Ejd4mBrxco8ImzQ8tBI0e2sd1GAz0AlSCAA5Lg27jG/H6eJcEy+La0geTHLxoxjxoANvGRp4yKLPc5VMSAQReE7a/GUy6joFrCcssLvYOoqe/6oHiYZE4ckLmTEg5lhL3scgYW4sWfsgbiWHSZy0TJkpK5ksdUqJYAEkOkEBVy93jy8YqWjt247COylGtdLLNnY2NiHUSHGosQb8YMjC18B4iAFKrc5fUsSOLkxdknT7SY3JSvnFuNeAbsJHDJnu+Y+cI+Ilqiakq9kt2GHQLIuFLuPfUbX4m2sKu1UsJnJUBdSS+t2UC99TrAZI6HYH8aA06YQnKFO7+0NzcItbPHICRvUdPD5xWpqHpZgCUkAAu+iRx539Ya5OEIKBZiwDixtx4xMUfIfUTWkTSaknwhRxXDzKrlTA5TOSVKPuKSwPcbeMNclBRZXYDxER43MIkTVISFKEtSgDvYOe/q25tDJQtCIT4uxRnrUC7W62l3tZktrDJs3gIpUKuVLmHMoncT90chC/JkqVNlKlvZSVqPuo1PeQG7SOMN8yZZ4RBOrHZpW6Ev6Q5rsXmfdLH/CDPdJcde3ON7Xy5E2dL+szVyU5FlJEvpCVOiyg4a0R7dpJQA6jY2+5Y6nmyvKBu00mZUJpujQpSkyApQ1PWCGPN/jHYwrksbb9znN05Ii/I2G/wDHzB205/mjobP4edMRbtp1/wA0Bzs1U/5Ez90xo7OVP+RN/cMdH0v+/wDH+hfL6BobMUJ0xOX3yJg+MdJ2RozpikjvlzBC+cAqB+Zm/uK+Ub/I04aypn7ivlFLG7rn/BHJLwOOFYYKbMKfGKeXmbMyVXbR3SYKprardjVId10p+MqPOFYbNH5tf7qvlES6GZ7i/wB0xJ9KntyT+y/0XHK1/Wenisrt2LUJtwQP+jGxV4luxOhLW1lf/THmP1VTeyfAxGZZ4eUT8ivDX7Inrv8ArPUhUYtZsQpLcJkkf9KOFT8as1bTFi4abT696I81lBkmKtQYHJ0fGPdf+USOZt+f3GnaynriuWutmJmahJTMlrAtcMjSwF+QgPFChIKr7gfEtBAp4QGOcIv029gZscpLnWjBHoOw+HqSTNJGVSGA3+2Nbfox58DHpux/+CDwAHmTHO/G5V0zXuavwqDlnv2Frb2a9QkcE+qjFHGC1PSj9BavFUd7aTXqTySn4n4xBtAq1OnhIR5l4b+Hqunwr7/39xfWu8+R/wB8DLsSn+7nms+QEW9p5jUs3sA8VARV2PtSg8VKPmB8Ij2wnf3ZXNSR5v8ACEy31H3KWsf2EImOSqMSkkgAOSWAGpMdVVKqWRnDOHFwd7bo7Tmk6Mag2rojzxkRvGRdk4nvKFXfl6aQvVylIqggLQlKkkgKPWN3BHIOxhgCWLcvQl/WAW01IDMkTRZSM6f2VJv5geceXbraOz30dflFMpYQoozKvZYOYchr4x3IqC5HO3j8oSMbogurd82aUAocCksPIgwX2L6RXSpUvMlAllAa4zZgoE8Bk84bHKmLcKHtNQAnMdAC++wEVOml1cpQGYZbOoMQdUluDjwJjqgV1WV3+ETpmIRZGUDgGAfug5JFRbT0DsGocktThlqWQeSUWPm8X5M4uRkIAdid7d/KNTMQZycoHM7ooYjiudBShyo6FLhlO4bjcQMJRSoKdyfJhmbSBYvbhy5wPFjlVoxHaNIv0cicUJMzICwfKXv3gRxiKWT1t+ht5GLtA7BVFSiVJCXG59L7hzNgIszxbsgUggqOdTgF23HKLP3km3LgItIq/suYsH96Iq2qI22wDtggGSFZCSQdCwFh7QY5t7cIp7PzWEkmz06Wvm++QTyBIdtztui5tIgLpQWzED3gkpcEEkb7gW5wly8TMuSgCxCVJLP76lBxu1hiyKOFfqwVByyMdqvapEsllIU3AK8Hdn7IjoNvELLLZBdtCoNxLFwO6FXZ7BhUHMtTITdgWJ7uEX9oNlpcuWZslRFszEuCN7PfnGT1ZXtmr0FWj0FC3DiZKINwQVsR4RgmKcjPKtvzqHh1YWNkMTBp0ockoYHfq5HoYYE4gnn4Q5O1ZmarRZKz78n/AFSP4YpzsQWCzSlcxP8A+yJk4inifAxLLnhWjnxggQJX7TCULoCv1ZgPwgecXM9lALQG9kqYg73bfDNUVSU+0W7XhfxKrQSWIdifAE/CCUpLsyUhgoKBKpCCQ6jdyb+18hAfbmhlopwsIGYKABvoq6rafdHhAnZjaComT5UtU0lBLFLJZgNNH84NfSH/APzoHGZ6JV84vHKTmlZTSoQMOpBNUSpKcoORny3Ykkcw4iPEaEylpPWAU4YkFjuuNXv4QQwYMlyks6i47Wv3ARfoNnl17zQvJKQcqHGbMsDrKNxbrDxhLk3m5fU11FYaFtBuO0Q0U+09QmUPq1OFS0pAKlXKsoYkJBBZ34mAuL4FNpZgTMAvdKkuUqAO4tryI3wcw6UEywkLsUoIsbac/wAPGv8AEpRyRSe0zL0MZRm60xar8Z+srVMIykgAgFxYNaL+0x+1SPdlSx5GBuK04RVzEJ0VlV2FQBPmqLu0sx6lfIJHgkRp6VrjBLskZ+oT5Tb8sb9mQ1LL55j4qMUdtZn2CRxmDyCjBDAw1PKH6A87/GOMUwNVUZaHZCVFS1cA1gOJLxijJLNyfuNq4UilhVLIlSJcxRAZDufeU2Y9rMnsHOFTG8U6aY4DJDtx7T4QU2ozoQmWoMEqOgs4Fu5jaFqNXS4bfqy22TPm+FY4qkajI3GRuMlHuyZmnZA7HiOjS/vfwmLhNx3fGA2I55kom5KLnmzgjuF4861aOrdCvVzUmaopG4X5t/TyglsLPZc0d/mT/FC/Jn5rs12gtsfNCJqsxSkFw61CWNU7zrZ9H0hUVstscZk6xbfHBNo4WbRhNo0iSLED9me71EA6wT8o6JEx3BzJazX0OsGcQV9meyJKOYMo7OBiUXYPkbQT0H7Qzkj9VIv2lPbwiZO0EycrIpRVLcm4SCwHVcp33GkTYrMk5PtgpSHHVQWUeGW43tFf69h8kZuhqNwOU5mfQFl8oCSIlstplII9kefzjr6sk/dHHeL+MBcY2vkdGBSyJylvfpFKQAn95TknlFPCcYmrOdaDLcs3WIYcz4wtKkMveiHaulTLUgpcWX98JsEklirU72uSzCFUTMi5a1pOVRGYa+ySlQ4P1Tbsh02zkGb0ctD5lJZxlZlF2Y3zEpTcbgrjBrDthzMp+jWlKUhAACwzqzLUSALpAK7HWGtriolRb5WQyClMlNhk3OLAHS24QJx5aPq81T+ygpDFxfQN3iGSfQqkJCFJ3W3gtwO+FzF6ULTlWCmWVZrEDOoaAkmwFu1xpGWMW5G6eRKAM+j6kU6lEskskaXIL6dm/nD1RgAG+87+znAKXViXLSiXlYZQyVCzkB2hqw3EFoSQlWUOS3VPr2Rqpo5zdmgRFOtAAUozCgJS5LgBv0ju1EGhii/fHgmAmPTRMRMTMEwiYnKTJl51bvupFgyeERrkqZFrZKmQxIUSrc5ue/yinV0SC7g35H5RbStMzrFJD3GYFJD7ik3BtoYrVFMj8E/OCSpUC2DsGwmWiehSUsXVy+6YtbdSStEpALOpXcwAJ7gSe6O8LQBODcD6GN7U0vSLkh2A6RzrY5R4xXKUXce4UVF6l2ANdgxWpMuT1ROslRFkhIAWSOSQO1hDRUT5NBIQhIskMlO8neo9pLk8YmpZKElAAbowcvYQx8fnCbtcJ02pKcigmwSSzMBuLsbl++Ak3FWNVTaXguV+0CalOWbJCkhQUAFEKBAbXvNt8JhxtVKcikCYAPs1EkHK5bMOWjboYKakWRoHDD2g9uy8QS9nBWLQhTy1k7gD+sL8g4MKhkcnxl2Gyhw+KIO2Iws11apU3MRlUtRFutYJD7rmw/R7Yf8AGfo7kz1FaFrlrOp9tJIGrEgjdod2kE8MoqejSJUvKlhe4zKNg6jvJYdt2ilP25pU5kmaykkpLoWA41GbKxjdCUovRiaUu5YotnQhCEGY+UAWTqw3OeUWSkJsn2d3446wBG28gnqzkcnUE914Xdp9rphUEyVpCSHJRe7+85aJCDlKinJRRPtttBJmAyAkqWhXtezkULa/e1NtISI2tZJJJcm5JuSY5MdeEFCNIxylydmPGRqMgiHtUuozKSRYAOXtci3qY4OJAIJCCVBJVuAOvyaK0lJdNtAlT7h2nSJ1zUjQZrNwDOT36x5+TUTpK2ec188JUthkzzCwF8gYEsT2jxifZvBEVFYmXMKikpUosbnKAwcva8FNtKIGVmlhGaWcxSkAdVdjYcwDfhAf6Oar++uXDSl910gwuO1YTdaPUzgqSLLWBwGUgcriM/If/NX+7L/ljpFcOMTIrU8YuwSpO2eCgQqatjyQPQRNJwZKQwUryiyKtPGFGbtdN6RaQEkBSgHcWBIG/gIsgdxjBUql3ctzIZ7btYUcQpJ0uWcklcwbwlQSQOI1JNhuMcVf0mzJasqpKSG98jeR7p4QFrvpPnKfo5aJfO6j8BEeOa34ZFKPYGr2s4S1d8+Z8AIbdm0qqJGdbISokoAUtagUkh1FZ0caR5fMU5fjHqWyVDNRRyrZswKgAWZKi6QePHviskXWhmGSUviHjAMLTIkocmZMyjNMXdRJD2J9lN7AboJicYF0M4plJSq5Aue8+gt3QQSp2glH3AbV0jdUkTE5Vhw4LjUXgXKw4BGRaQoFS3zAKBGYtbRiGPfygtHFUFdGpSA60h0g6Ejd4RKXfyVb7eBBxjZBEmaFyxlQpmDpASpJBIdRcuw7It1FWvKcquidhmGWaxJ3Ifz3Qbq8TPQdIuXlKWKkqT0mhYkJIu4Ni0DFbWoCARKQTa31cAEkpAGnM+EGmq2A+4I+sT/+OHfTJ+cV6mpqN1XLV2yUD4wyz9oBl6iJWbNvlADLfsiJOME6ypX+kn5xXJIurAVDiU9KwZk+WtF3SlCQTroczguYtz8TzfmzcOOsnTxgmrFP+TL/ANIfOIpWLIKwFyZQTvPRcu/fygvUj7FODOcFxOUhBM0hKs1nDkBtxSDBKbMlzikpKVMCxIPfvDbooJxSQqXnTJlglJIHRjUB4HjGi7iWhPZLaFyabCS9xnGHq3Zf3f8AugTj2FrypWU5hLLlgxaznUvpygvgdStaCpQAD2AB13tfdFirrAmzgk7rekLpvQyMqdoUaeeCSUpDKDlQ48HjX9n6mYelkN1FAM7EjK5IJtYsGPHujc+STPRJlD/EDgbgx6xPIAvDzLSJSAhJ9nfvJ495vAxx7NGTLcdCXtHNMuVnU6VuFqCnBAEsAotucO2m+O8Aw0Jpped8xTmV+uvrq81Q3zgiakompTMSQxCgCGOusRz8PAunTh8o1xn7mGUfYX5mESV2KUE/pIHxirM2Kp1ayZf7Lp9IYZZTuHpHTQ7k/AqjyTbHC5VPNSiUnL1HV1ibqPV15JML2eDG2NX0lZNa7KyD9gBPq8DJmGzR7UtY7Uqb0jTDJxj3FyjbH6i+i5C5aFmesFSEqIyAsVJBId+cZDVJ2kp0pSOkFgBorcG4RkZvzE/cd6cfYG4lWBF1qZI04DgAIW8Q2nJtL6o94+0ezhBvF5PSylJ3sQO3UecLdNsrMPtqCeQdR+AjGo7H26I8IqM00oUbTUlBfiQSD6+MS7I0wRVqLXKFBXIpUL9/wghTbLy0kKzrJBB3C4L8ImrpsqRM6QD7VYy62YkOoiLKD/StaOBNdTuCzhmBvbfru846qae4ILuQNN3GMqJBSHd2bdzL/jlCOYyjkFsozDe/VAzWNuXdCjiVQJc1Z3Zjz1P9YcKWTmlhRVcgHTTshLx3DCqeSVKy2IAG8fef4Q2DV7AaAmJyFTFApSo2INiNS417TFCpwaYE5yAAz669nrDVJwrNLzEzD2khPpFfD8KDnplJZrZVb+dtI1vLiaS3oVwkmLmEUgXYpzElgL/jjHs2HAIkSpYuUoSh+SQw9I8+pqWTTzULl5j1mKXzdVThTDXfDjTV4YAHSzjeN0Ji72E1Wg8qtCEklyLO3hv7Ys0Ex5YPKAwWFIIOjG/45xbwypcMbHhBUUFTNjqTON4rlUZLVeKouwTtbPVLpZ0xDhaZZykbusLsbWeErBqytmgzM6ynojlKUoP2hA3MAN9+Uek1FwfxrApVIbmW3WuR7N2b4QLIUpSZqkg9IzjgP5Yhn0cw/nv9v9I3LrShICxlIAF7aREFgqMzM4AY7wIFyLjFti1iNfO6ZUiWsk2BNhuc3awvFhOyc1KcyJ/XcG1083vE1FTJ6eomEghR1SbpDOX4GLqUkpCUEpDlQJObMLdhjJOTb0dDHjXHYNo6qdPIAmCUqWWmIKEqCrm6Szh7g34HfFlGNS5c1KKhaUIVLW5KfvgoAbKH0zwOwjEJcszZijdS1HQ3QCQG4wHrE9OsZSpamNsyQxe4D8C1o0rtsxTW9HoCMfQuX0dNPSrUKISp0guXctd9ID1mDzC6xOW7vr5QPwLDlS0DM6FFWliW421eDQEy5Krc37rRmm25aZuxY1w2iTZCf0k4CaXmyQopVo6VMlRLa8POHITXPn8o852UeXULmlJYoKed1C/lDbKxTOWljrIZ8xYMoOCPCNePaMORUwzKX1ldg/HrA/aSoIlIyqyqTMBB3MHcFuL+UdU6lZXV1d6nO4d0KtZtWipcS0LCEKtMcJK9xypY27TwiT0iYvmRcrNsTJGZSDMSSzyzo7lynQRqR9IdOsG0xJG5SRwfjFGTPSUqzJMxJSUstmJNxcDhfjAybh+RSiFqULMHsAUhJBG9g4vwgoZko1JBz6dylcCvsNRJqKqZMmDMUpzDhnWoknzMegDDUbnHhCfgu0UuRMaa4Exg7khJTo43AvqIn242lVKTK6BZBUVE9UF0sG9oF78ILly2JlDg+I3fVk8U+A+cZHlA28qveT/ppjInFA2x8AjqKk/EpSE5lLS3IuT2CFnEdpVzXTLdCP8Ace07u6BDsOYptAmW6UMpfknt4nlCtW1ZKgVElSiCT2XjdMh9N0VqxYKktuJ+MSqBbs9Jk4pPIcy0guAOsPZI15HlFj65MW4mAAOGuL3vYaRRp5rpT2D0jqrmkJBfePWMko22w0mndhhNQrTKkD8boD1cx1lCTlUfx8IkTWKbWJKemSWWXKlXcxI4nHy3+oXPkwIukUVXYsWJLm/rGqVKVlSRfKSC1iGI4jSLNTTTs01kOlejKFvw0boJE1M6ZMVKX1g2UMxdn3tuPjDkUySdhiEizEs4IGZjv1LQLxRKgpLKUlWZQLb/AGWfx4b4JIkVKgoZES3sCVO3XzaDkGbzjMUoVBJWshRBWstYaGw728BBXQPcG4Xia1TAhSlMQRdmcXFu0Q4INkrG9n5EWhQpMIyJEzO60jMwDAkB2+ENWG1AXL4BYcPuOhHaCIOEuQMo0FZa7RIkxVp/ZiUmDKJpkD5E66gn7pIPda/CL8w3EeR7S0c8YjNEpSkla0kFKin/ABGIdjdjFEPRsVw6RVyyiYRuukjMkjnpvIY8YBTlZPs0HOJaRLBDXCQE9/PUQz4VgqJctILzFXdczrKJ4307N0WqmjQoMUpI3WFuzhCZRNGOfHYlUNASSZaXKrlLgEskC3cNIrV6DJIySVIUshJJQQkb1K4aDvtHGIYmqTPXICFpmZmkkXz5i0spItrr2GPREVDABZzEABRFgS1y3M374FYW9hy6ilSPLk7Np1zK7HDX5M0WpGDBLFLAhWYWFyxF+4mHKfsbQzStSqdOZRJJSVJud4CSAD3RcwvZmlp0tKlIB1dXWVex66nO7SCcJVsSpK7EJjNJSSZZSRdJDkEejvBCTTlKMuZSzxNz5CDM/ZJK5gElCJSQoFakoSklF3DgXLmz2g7IpxLSJcsWD82cvrvMB6L99Gn8xr6iVR5k+2gpKgWGimB1bXSCeHS1KJIDaOTYFv6QyLpkI6xAKhd94fgd0A6ivJJJMNj7IzTdu2T1K0qBSTZSVAl2sQx7NYTzs3USerKEpaHYKUvIQk71JbdyMMiJ+WYH0yEeh9YkTOzOAGa/bGlYk1sT6jXYC1tIqXKky8wVlBUtQ0Usm7NubSIaekMxKlAWDAvzg/OoekZrDs8fOLVLhCUJY3BTlUCLKfXuvCp4k2NhnklSE7+ystTnIknmD6/ONVWDrUA8oKygJSCAwA0AZrQr7QlVLUzJQRLIBdJKTdBunfq1u0GBv5cV/ly/BfwXAqLRUpW7YWmYJVOf7unuP9YyBf5dV/lI/wDd/njUSmDaLAue6O5Q6wERJNxEtEp3J4wVbKbLtOhlL3C3oY5xAjIg/pB/AxyZrAkb8o8Yp1WfPlPshVvOKb8ER6ChKpYSFgpsCOBDAuDvjueoLSzsXGr7i8NSKZK5SUrAIypsewacD2QCxLZ7oxmRMLHQKD91meMzkltj6KaZNvaHgflF6XOASA+gA0O6FiqnVaCQmUiYBvQo+hHziocbqyGEgJPEv/R4tO/IHGhzRVB4ty54jzXpK583Hd1QIsS8RrtMofs/rFql5RffwegLqBAXHVdMno0qIvcj0hbnzJ6CBPUoFQzAJKQG5t2GGjA8LM2UhQIGYKLF36pbh3xTlrQEZxcuPlEq6kzEhBypFvZDaNz5esSUimWUAOAzDhvcR1JpwI56P7Uns9BB4pXIOfYPSp2bUZTzjczWKSZrmxc+UWEjeT/WHiieYvqg/j8WhXl4d0mIqmEdWWiWrtV1wkeT9whkqFMgdu/sirhJcZveJVa3IeXrFECiVMw/HOJZaM1vLV+7fA5VQ8wJ4IJ8SIsyp3GJKLrRE6eytVYeQvqAFj4DV0nUX3c4qGepKuu78d39ILCaPCAe0VZ0YSSkrBJcBWUgWD63uoeMOhyqmBNruXlVOUa2iWimCclRBBZTcR2OODQrSq1S0lI+8AwN2cOxPJ4aaCmRKSEIAGcqJIJuSSXv+tA5FyVeAoOtl1M4IlnXqgknsc+LCFaTtPMnLSlCCjM+ULHVe91EF9EqPJoa1yRkKdxBB5ghj6xSOGSyoKKBmCnBvYsR3hibc4GNJV/foF3ezmlqDNp0TCwK0gkDcSIB1CLHtb/dDLOACSAGA4fKAVWixPBR+BhsYeRcpFWoX1uyJaWQSp9B5mOKZSfaZ/hFpE64g2wAlKXoIsruGipKMT9JxhUgonnX0gpAnSlZUHNmSSpIJ6pex/ahPFQn3JX7rehj0ja+kCgCdyw37bDxhFxahVImZc5INx1i7PvG4xpwRjL4aT/UDI2vJSNYOCPFf88ZEC6tT+2rxMZDXjh/xX7sHk/dkstVxElKWB7TEMj2hFujkZi257/KObdM0VZPKFu74RSSsqKX94t2N/WGNNAhXI7iIEjD8k+XLJzdYuR+kQB5QvkthtM9WwvG0LQlyAGsrRJa2/TSKOJ1PSkKS7J03XPLj/SIJ6AU5E2AYADlyO4R1LSwAGg07d6u71MYZz5GmKoqyiZYOYtq3BxqX5AwJxvaHo0kBsx00LWYnwsO0ndDBNluk9wA5/dH8RhYmbNVK5istOtQeylBKQebrIs8aehx455LyPSEdTOUY1FdwenHJxTmCSU8ejLatqza2g9hlQVI6/t5tzANw1jdNsjWsElASngZiW8ATB/Dtl1oAeXLJHFT3O/2Y3dZLDxqNX9DN06yXcr+5DKoxNQ5+7e/XsztwBvFmkLJ1u7X1a/9Isf2fml+tLRd+qCSRwuOFrcItS8BV7yRclgC1+AOkcxu1pGxLdlJKYF1ayJ6mN2Ta17CDtTRmWQCXcP5wpYtNIqlAakIbtIDecMw6kDk7DBSVh4eQ+cXEuS6vD4QHopoUVN91RHa2+CaJto1fUUiLGqrLJ5ksO02HrFqnAQkJG4AfCBtcM86SjgSs8OqHHm0Xpi8oJOjOfWK8kIcOXmmzVcGQP2UufNR8IISptoBbOVP2QUdVlSldqiSYJJmWfthqAfYtImaxVxJYKC4BsRfgdY6z9WKGIqOQ9nrDUAwXgXXXm0HzLCGirJGR9zvC/hMs9fgEjlcF/hB6fMzhBG8t2cYBtBUToqikMbpOnLtiX6zZ28xHE+YOERDjviJX4I2SrnHxgVUF3H40i8tfy+fwgPiVWmUlcxRZKUue7d2wadIGtmqatR0i5SS6kBKiOAW4/hduYifOBHnGy2NKOIZ1/nypJ77oHcUgQ/TV7ucAnaCaoKyZhbWJs0VaddhEpNopkQJ2vBFOtQ1Syh+yoGPMJ00qJUouTck6mPV8clZ6eYnihXoW82jyNSo3dJSTYnN3RET2RkcZ/w0ZHPlK5NmlLRZpT10xeparIbhxGoyFMJBynq0hJU7sH5xWw6SVzkr3lTh7sPw8ZGQtoYNWbo0G57gVXNrJcmNSulOgJHAoWLDd7PGMjIzuKDt2aQtTgO6lrSkMXbMQFqbcyXAh9WeHHyvGRkRKi+5rNcRz0sZGRZCRC/j8I2l4yMiIhUxhHVSeBbuI+YEIlcl659yUhR7EoB9WjIyDh3Al2O6GZlUQ+pfvYPBqVOeMjI1paEeSrLzKqSpjlCWB4uRpGsfnlMpQ95kj9q3o8bjIpLZGQYOGQBwi4osIyMhyBLqVjLx+ekVKkZiL2DluLaefpGRkU3SIRYcrrK5xZpl3AdnPmC3pGRkDEthFYAiNczzjIyDvVg+TJqbBu2PPPpIrlDo5QslTqVzylgPN4yMi38hF8wjSpxQpKk6pIUO0Fx5iPXFzwtKVp0WgKHYQ49YyMhUWFIv0sy0WAuNxkMBOFKdJHKPG6hTP2xqMjTgdRkxc+6IekHDzjUZGRzzQ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data:image/jpeg;base64,/9j/4AAQSkZJRgABAQAAAQABAAD/2wCEAAkGBhQSERUUExQWFRUVFxcYGBgWFxgVGBcWFxcXGBcYGBYaHCYeFxojGRQXHy8gIycpLCwsFx4xNTAqNSYrLCkBCQoKDgwOGg8PGiwkHyQsLCwqKSosLCwsKSksLCksLCkpKSwsKSkpLCwpKSwpLCwsKSksKSwsLCwsLCwsLCwpKf/AABEIALgBEwMBIgACEQEDEQH/xAAbAAACAgMBAAAAAAAAAAAAAAAFBgMEAAECB//EAEwQAAECBAMEBwQFCQYEBwEAAAECEQADBCEFEjEGQVFhEyJxgZGhsTJSwdEHFCNC8BVDYnKCksLS4RYkM1OTolRjw+JERYOjstPjNP/EABoBAAIDAQEAAAAAAAAAAAAAAAIDAAEEBQb/xAAuEQACAgIBAwIEBgIDAAAAAAAAAQIRAyESBDFBE1EiMmGBBRRxkbHwodFSYpL/2gAMAwEAAhEDEQA/ADAjoRG8diEhnQAjvMeJ8TEYjp4hCwmrWNFq8YxVSo6l+4fKIBHTxNlEhmvqEHtQg/CIZkhCtZcs/wDppjqNxdlkJoJP+RJ/cb0McnC5P+SgdhWP4osRjxLZRU/JEr3G7FrHxiviGEJ6M5JZWqxCVTVAG+rk7heCcRViAqWoFJWG9kFiprsD3QcJNSTKktCdsjhnSielSlpKJg9kh7p0OYF9NecM8rB8vszJg70/ywC2ROWqqkMRZJY6pZSg2gfXyhszQzqG/UYGL5UV000waTl+CfkIkyzmtUEcykG/jE2aMGvLdCU2NBWD0VVICkmcgkqd0oIzW1IzWPKCH1qqH51P7p/rEqTG3iirIxiNWNFo8/5YDfU6pU5c2YZa1LIZlEMlIYC6fw8HXjbxdkIUY1Vp/NoLcFJ/pHY2jqd8keKf5o7eNGIQ6G1M9v8AA9D6KhP2wx2snAjoVolJDnRrbzdyPx2tsDNqC1JO/UPmQPjDMb+JaAn8rPKlKJLm7xzGGMj0JyTlo1HUaIiyGmgtgQaXVK4U6h++tCYFNBbDLUtWeIkp8Zj/AMEKydvuv5GQ7geNGOo0YYhZqOY6jTRZZpoyNxuIQ9jjsCOcsdpTHmDsmxG8sYEx0ExCgfiFaZakizKGurEHfy0idFYCE2uSARwd/J4mnU4UGPcd4MCJroICrMpL9ji8Jk5J67GiKhKP1DeWN5Y6jGhxnOWjGjqMaIUaaOZkrMCL3BFrG9rHjEkZFogjbPTWxJYCVgKlq9sZVsCk5lDeHDd/bDTieKy6dOaYrKN3E9ghVmJyYrKP2pcrHWsd7ZfelB78hFD6UZZTMlrJdKkkAcCkh/HMPCNHVbkmvKAwV2ZZP0lKK+rIeWDe5Cu46Q4YZiaKiWJss23gs4OhBbeLeMIuBACQh0OFBydQ0M2ytOlCVBLAqVmUElwLAD/4xkhLdGyeKo8kMKRACrxpa5ikSlJQmWSkqKc5Use0ACWAGnMgwdWogW1jz+YgSldcsc5NzlBUVFRfnFTb8A4YpvY2YPi6lrVKm5ekSkKCkggLQ7OAdCDYjmIMCEjZ2nJqZUxJJQEzASTuVcNa90+cMm0GKmRLGUjOtQQl9xLupt7N5iLT1bKnH4qQTjIS5VeuUoTjNUskupJLpKQesydAWvaHOTNCgCC4IcdkXCXIHJjcO5uA+16mo5vYkeK0QZgHtspqNfNSB/vHyh2P51+omfys8wizRYeuaSEB2DkmwSOJMaoqBc5QRLSVKO4bhxJ0A5mGWmnJoEqSsZphVcaAtoU8UjjvfQR2OozOCqO5PsjBgxKbuWl5BStm1JSpa1ZUgWsXP7OoHbflAdoK4xtCuosQEp91PxO+BYgsHq1eV79kTO8d1jRpoLUoahnH3p0lPglavlF/BNh5tSlJSoOoZsoSpRCToSRYcdd4g/TbArVK+rBbqVNK8wT1TkQUkAlQ0vd98Ky9TiWr8iI5Ip03vt9/Y86IjkiGDaHZsUyQoLKuupBBSEsUvoyi4sYAGNWPJHJHlHsW0cxqOo5MGUaIjI3GRCz2kQOxjEujYAsdX9L+MEgIGY6AEpJALuL8GePKS7HexVyVm8ArlTQorfcwLaXvbizwYaA+zwzJUvcSEjsTqfE+UGYuPYmWuToxoC7TqKJYWmWuYR1cqA5L6ONWffzg1AbEcUIUUjcW/HOJJ62BFNvRW2PxScuUfrKOjIPUcgOk7iCXBBG8aEcIZGhOqqxSblm3g+sGdmcVE6WQ90m3ZEhLkFOHEMFMVMQxKXIS8xWXhxPYItx5ftTVzJtdMRqEOkDRgADv0u/jEk6RUI8nQ40m2dPMmFAKhzIYH5QdjyepoAJSSkgrcgi7HSz9rQ6bB4sZ1NlURnlKKGd1NqCobtSO6BhJvuFkxqPYE7RS8tdIXmm/4yQygzOUhpPvC7GCG2VLLmdGiabB1Dqk30NwpJ07rab4HbepImIUVTGC5ZAZk7n6NT3VvZtYubc42KaZKUJUuYVJmBpgJAGZBsARfTwjp8ebgqvRji+PIGykpSMqVy8v6k1PlmPrF2lxQSHUkoWTwCx5E/GAH9vxvo6Y9yx/FHadv5e+hkdypg/ig/ytPcP8oJ5rVWO9NtDLUkFSgkkXBFweGsL9ZLzTFH7NQJP53L5GXbxMC07e0++gld0xY+Mdjbik34eO6auBl078Q/guOWvI1YBViWhl5EsSR9oFm+6yAALRRxnFaefUAKdJp1nKoEFKwUi5S1tR2X1ithmMyKgKMrC5swJ9rJNUW33iU0ElyThFaCbllzD8DA+jBakv4/2Xzk3aZdRhksu0/wBoEG2oIZmf8coKYShEqUmX0oVlAAOlh2mAqTJH/lmID98/wRsVNOP/AAOIj9lR9ZcKWCPdJjJZZSW2M4no98QJ2lphPlCUmYgZlJdSnYMTuFyTAw4nSjWnxBPbL/8AziCbjNBooViX3FA/lEMWPi01Yl01TDlBhiKZHRo5ZlfeWptT8BuhZ2yq0EZQjMqzrb2Ql2TmbW58Y7xva2QJITImTjMsB0ssAEAXuGvp4wszsfnrGVSgUlrNw0321h2HHkcubQnJKKjxKbxhMaeLlBhM2crLLQVEB2cC1g9yOIjpTnGCuTpGKMJSdRVh/Z36QVUgDJdwArqjQABgpnAtu5QUo/pTmShLmCSClOdIJDZiq5ci5I7oS8QwqZJIE1OUnQOD6ExcrkgUVOOK5p82jmPpcUmpQdpv3/UjwJSbmqa3/lMgxPH1TwxB9tSy/Ejd4mBrxco8ImzQ8tBI0e2sd1GAz0AlSCAA5Lg27jG/H6eJcEy+La0geTHLxoxjxoANvGRp4yKLPc5VMSAQReE7a/GUy6joFrCcssLvYOoqe/6oHiYZE4ckLmTEg5lhL3scgYW4sWfsgbiWHSZy0TJkpK5ksdUqJYAEkOkEBVy93jy8YqWjt247COylGtdLLNnY2NiHUSHGosQb8YMjC18B4iAFKrc5fUsSOLkxdknT7SY3JSvnFuNeAbsJHDJnu+Y+cI+Ilqiakq9kt2GHQLIuFLuPfUbX4m2sKu1UsJnJUBdSS+t2UC99TrAZI6HYH8aA06YQnKFO7+0NzcItbPHICRvUdPD5xWpqHpZgCUkAAu+iRx539Ya5OEIKBZiwDixtx4xMUfIfUTWkTSaknwhRxXDzKrlTA5TOSVKPuKSwPcbeMNclBRZXYDxER43MIkTVISFKEtSgDvYOe/q25tDJQtCIT4uxRnrUC7W62l3tZktrDJs3gIpUKuVLmHMoncT90chC/JkqVNlKlvZSVqPuo1PeQG7SOMN8yZZ4RBOrHZpW6Ev6Q5rsXmfdLH/CDPdJcde3ON7Xy5E2dL+szVyU5FlJEvpCVOiyg4a0R7dpJQA6jY2+5Y6nmyvKBu00mZUJpujQpSkyApQ1PWCGPN/jHYwrksbb9znN05Ii/I2G/wDHzB205/mjobP4edMRbtp1/wA0Bzs1U/5Ez90xo7OVP+RN/cMdH0v+/wDH+hfL6BobMUJ0xOX3yJg+MdJ2RozpikjvlzBC+cAqB+Zm/uK+Ub/I04aypn7ivlFLG7rn/BHJLwOOFYYKbMKfGKeXmbMyVXbR3SYKprardjVId10p+MqPOFYbNH5tf7qvlES6GZ7i/wB0xJ9KntyT+y/0XHK1/Wenisrt2LUJtwQP+jGxV4luxOhLW1lf/THmP1VTeyfAxGZZ4eUT8ivDX7Inrv8ArPUhUYtZsQpLcJkkf9KOFT8as1bTFi4abT696I81lBkmKtQYHJ0fGPdf+USOZt+f3GnaynriuWutmJmahJTMlrAtcMjSwF+QgPFChIKr7gfEtBAp4QGOcIv029gZscpLnWjBHoOw+HqSTNJGVSGA3+2Nbfox58DHpux/+CDwAHmTHO/G5V0zXuavwqDlnv2Frb2a9QkcE+qjFHGC1PSj9BavFUd7aTXqTySn4n4xBtAq1OnhIR5l4b+Hqunwr7/39xfWu8+R/wB8DLsSn+7nms+QEW9p5jUs3sA8VARV2PtSg8VKPmB8Ij2wnf3ZXNSR5v8ACEy31H3KWsf2EImOSqMSkkgAOSWAGpMdVVKqWRnDOHFwd7bo7Tmk6Mag2rojzxkRvGRdk4nvKFXfl6aQvVylIqggLQlKkkgKPWN3BHIOxhgCWLcvQl/WAW01IDMkTRZSM6f2VJv5geceXbraOz30dflFMpYQoozKvZYOYchr4x3IqC5HO3j8oSMbogurd82aUAocCksPIgwX2L6RXSpUvMlAllAa4zZgoE8Bk84bHKmLcKHtNQAnMdAC++wEVOml1cpQGYZbOoMQdUluDjwJjqgV1WV3+ETpmIRZGUDgGAfug5JFRbT0DsGocktThlqWQeSUWPm8X5M4uRkIAdid7d/KNTMQZycoHM7ooYjiudBShyo6FLhlO4bjcQMJRSoKdyfJhmbSBYvbhy5wPFjlVoxHaNIv0cicUJMzICwfKXv3gRxiKWT1t+ht5GLtA7BVFSiVJCXG59L7hzNgIszxbsgUggqOdTgF23HKLP3km3LgItIq/suYsH96Iq2qI22wDtggGSFZCSQdCwFh7QY5t7cIp7PzWEkmz06Wvm++QTyBIdtztui5tIgLpQWzED3gkpcEEkb7gW5wly8TMuSgCxCVJLP76lBxu1hiyKOFfqwVByyMdqvapEsllIU3AK8Hdn7IjoNvELLLZBdtCoNxLFwO6FXZ7BhUHMtTITdgWJ7uEX9oNlpcuWZslRFszEuCN7PfnGT1ZXtmr0FWj0FC3DiZKINwQVsR4RgmKcjPKtvzqHh1YWNkMTBp0ockoYHfq5HoYYE4gnn4Q5O1ZmarRZKz78n/AFSP4YpzsQWCzSlcxP8A+yJk4inifAxLLnhWjnxggQJX7TCULoCv1ZgPwgecXM9lALQG9kqYg73bfDNUVSU+0W7XhfxKrQSWIdifAE/CCUpLsyUhgoKBKpCCQ6jdyb+18hAfbmhlopwsIGYKABvoq6rafdHhAnZjaComT5UtU0lBLFLJZgNNH84NfSH/APzoHGZ6JV84vHKTmlZTSoQMOpBNUSpKcoORny3Ykkcw4iPEaEylpPWAU4YkFjuuNXv4QQwYMlyks6i47Wv3ARfoNnl17zQvJKQcqHGbMsDrKNxbrDxhLk3m5fU11FYaFtBuO0Q0U+09QmUPq1OFS0pAKlXKsoYkJBBZ34mAuL4FNpZgTMAvdKkuUqAO4tryI3wcw6UEywkLsUoIsbac/wAPGv8AEpRyRSe0zL0MZRm60xar8Z+srVMIykgAgFxYNaL+0x+1SPdlSx5GBuK04RVzEJ0VlV2FQBPmqLu0sx6lfIJHgkRp6VrjBLskZ+oT5Tb8sb9mQ1LL55j4qMUdtZn2CRxmDyCjBDAw1PKH6A87/GOMUwNVUZaHZCVFS1cA1gOJLxijJLNyfuNq4UilhVLIlSJcxRAZDufeU2Y9rMnsHOFTG8U6aY4DJDtx7T4QU2ozoQmWoMEqOgs4Fu5jaFqNXS4bfqy22TPm+FY4qkajI3GRuMlHuyZmnZA7HiOjS/vfwmLhNx3fGA2I55kom5KLnmzgjuF4861aOrdCvVzUmaopG4X5t/TyglsLPZc0d/mT/FC/Jn5rs12gtsfNCJqsxSkFw61CWNU7zrZ9H0hUVstscZk6xbfHBNo4WbRhNo0iSLED9me71EA6wT8o6JEx3BzJazX0OsGcQV9meyJKOYMo7OBiUXYPkbQT0H7Qzkj9VIv2lPbwiZO0EycrIpRVLcm4SCwHVcp33GkTYrMk5PtgpSHHVQWUeGW43tFf69h8kZuhqNwOU5mfQFl8oCSIlstplII9kefzjr6sk/dHHeL+MBcY2vkdGBSyJylvfpFKQAn95TknlFPCcYmrOdaDLcs3WIYcz4wtKkMveiHaulTLUgpcWX98JsEklirU72uSzCFUTMi5a1pOVRGYa+ySlQ4P1Tbsh02zkGb0ctD5lJZxlZlF2Y3zEpTcbgrjBrDthzMp+jWlKUhAACwzqzLUSALpAK7HWGtriolRb5WQyClMlNhk3OLAHS24QJx5aPq81T+ygpDFxfQN3iGSfQqkJCFJ3W3gtwO+FzF6ULTlWCmWVZrEDOoaAkmwFu1xpGWMW5G6eRKAM+j6kU6lEskskaXIL6dm/nD1RgAG+87+znAKXViXLSiXlYZQyVCzkB2hqw3EFoSQlWUOS3VPr2Rqpo5zdmgRFOtAAUozCgJS5LgBv0ju1EGhii/fHgmAmPTRMRMTMEwiYnKTJl51bvupFgyeERrkqZFrZKmQxIUSrc5ue/yinV0SC7g35H5RbStMzrFJD3GYFJD7ik3BtoYrVFMj8E/OCSpUC2DsGwmWiehSUsXVy+6YtbdSStEpALOpXcwAJ7gSe6O8LQBODcD6GN7U0vSLkh2A6RzrY5R4xXKUXce4UVF6l2ANdgxWpMuT1ROslRFkhIAWSOSQO1hDRUT5NBIQhIskMlO8neo9pLk8YmpZKElAAbowcvYQx8fnCbtcJ02pKcigmwSSzMBuLsbl++Ak3FWNVTaXguV+0CalOWbJCkhQUAFEKBAbXvNt8JhxtVKcikCYAPs1EkHK5bMOWjboYKakWRoHDD2g9uy8QS9nBWLQhTy1k7gD+sL8g4MKhkcnxl2Gyhw+KIO2Iws11apU3MRlUtRFutYJD7rmw/R7Yf8AGfo7kz1FaFrlrOp9tJIGrEgjdod2kE8MoqejSJUvKlhe4zKNg6jvJYdt2ilP25pU5kmaykkpLoWA41GbKxjdCUovRiaUu5YotnQhCEGY+UAWTqw3OeUWSkJsn2d3446wBG28gnqzkcnUE914Xdp9rphUEyVpCSHJRe7+85aJCDlKinJRRPtttBJmAyAkqWhXtezkULa/e1NtISI2tZJJJcm5JuSY5MdeEFCNIxylydmPGRqMgiHtUuozKSRYAOXtci3qY4OJAIJCCVBJVuAOvyaK0lJdNtAlT7h2nSJ1zUjQZrNwDOT36x5+TUTpK2ec188JUthkzzCwF8gYEsT2jxifZvBEVFYmXMKikpUosbnKAwcva8FNtKIGVmlhGaWcxSkAdVdjYcwDfhAf6Oar++uXDSl910gwuO1YTdaPUzgqSLLWBwGUgcriM/If/NX+7L/ljpFcOMTIrU8YuwSpO2eCgQqatjyQPQRNJwZKQwUryiyKtPGFGbtdN6RaQEkBSgHcWBIG/gIsgdxjBUql3ctzIZ7btYUcQpJ0uWcklcwbwlQSQOI1JNhuMcVf0mzJasqpKSG98jeR7p4QFrvpPnKfo5aJfO6j8BEeOa34ZFKPYGr2s4S1d8+Z8AIbdm0qqJGdbISokoAUtagUkh1FZ0caR5fMU5fjHqWyVDNRRyrZswKgAWZKi6QePHviskXWhmGSUviHjAMLTIkocmZMyjNMXdRJD2J9lN7AboJicYF0M4plJSq5Aue8+gt3QQSp2glH3AbV0jdUkTE5Vhw4LjUXgXKw4BGRaQoFS3zAKBGYtbRiGPfygtHFUFdGpSA60h0g6Ejd4RKXfyVb7eBBxjZBEmaFyxlQpmDpASpJBIdRcuw7It1FWvKcquidhmGWaxJ3Ifz3Qbq8TPQdIuXlKWKkqT0mhYkJIu4Ni0DFbWoCARKQTa31cAEkpAGnM+EGmq2A+4I+sT/+OHfTJ+cV6mpqN1XLV2yUD4wyz9oBl6iJWbNvlADLfsiJOME6ypX+kn5xXJIurAVDiU9KwZk+WtF3SlCQTroczguYtz8TzfmzcOOsnTxgmrFP+TL/ANIfOIpWLIKwFyZQTvPRcu/fygvUj7FODOcFxOUhBM0hKs1nDkBtxSDBKbMlzikpKVMCxIPfvDbooJxSQqXnTJlglJIHRjUB4HjGi7iWhPZLaFyabCS9xnGHq3Zf3f8AugTj2FrypWU5hLLlgxaznUvpygvgdStaCpQAD2AB13tfdFirrAmzgk7rekLpvQyMqdoUaeeCSUpDKDlQ48HjX9n6mYelkN1FAM7EjK5IJtYsGPHujc+STPRJlD/EDgbgx6xPIAvDzLSJSAhJ9nfvJ495vAxx7NGTLcdCXtHNMuVnU6VuFqCnBAEsAotucO2m+O8Aw0Jpped8xTmV+uvrq81Q3zgiakompTMSQxCgCGOusRz8PAunTh8o1xn7mGUfYX5mESV2KUE/pIHxirM2Kp1ayZf7Lp9IYZZTuHpHTQ7k/AqjyTbHC5VPNSiUnL1HV1ibqPV15JML2eDG2NX0lZNa7KyD9gBPq8DJmGzR7UtY7Uqb0jTDJxj3FyjbH6i+i5C5aFmesFSEqIyAsVJBId+cZDVJ2kp0pSOkFgBorcG4RkZvzE/cd6cfYG4lWBF1qZI04DgAIW8Q2nJtL6o94+0ezhBvF5PSylJ3sQO3UecLdNsrMPtqCeQdR+AjGo7H26I8IqM00oUbTUlBfiQSD6+MS7I0wRVqLXKFBXIpUL9/wghTbLy0kKzrJBB3C4L8ImrpsqRM6QD7VYy62YkOoiLKD/StaOBNdTuCzhmBvbfru846qae4ILuQNN3GMqJBSHd2bdzL/jlCOYyjkFsozDe/VAzWNuXdCjiVQJc1Z3Zjz1P9YcKWTmlhRVcgHTTshLx3DCqeSVKy2IAG8fef4Q2DV7AaAmJyFTFApSo2INiNS417TFCpwaYE5yAAz669nrDVJwrNLzEzD2khPpFfD8KDnplJZrZVb+dtI1vLiaS3oVwkmLmEUgXYpzElgL/jjHs2HAIkSpYuUoSh+SQw9I8+pqWTTzULl5j1mKXzdVThTDXfDjTV4YAHSzjeN0Ji72E1Wg8qtCEklyLO3hv7Ys0Ex5YPKAwWFIIOjG/45xbwypcMbHhBUUFTNjqTON4rlUZLVeKouwTtbPVLpZ0xDhaZZykbusLsbWeErBqytmgzM6ynojlKUoP2hA3MAN9+Uek1FwfxrApVIbmW3WuR7N2b4QLIUpSZqkg9IzjgP5Yhn0cw/nv9v9I3LrShICxlIAF7aREFgqMzM4AY7wIFyLjFti1iNfO6ZUiWsk2BNhuc3awvFhOyc1KcyJ/XcG1083vE1FTJ6eomEghR1SbpDOX4GLqUkpCUEpDlQJObMLdhjJOTb0dDHjXHYNo6qdPIAmCUqWWmIKEqCrm6Szh7g34HfFlGNS5c1KKhaUIVLW5KfvgoAbKH0zwOwjEJcszZijdS1HQ3QCQG4wHrE9OsZSpamNsyQxe4D8C1o0rtsxTW9HoCMfQuX0dNPSrUKISp0guXctd9ID1mDzC6xOW7vr5QPwLDlS0DM6FFWliW421eDQEy5Krc37rRmm25aZuxY1w2iTZCf0k4CaXmyQopVo6VMlRLa8POHITXPn8o852UeXULmlJYoKed1C/lDbKxTOWljrIZ8xYMoOCPCNePaMORUwzKX1ldg/HrA/aSoIlIyqyqTMBB3MHcFuL+UdU6lZXV1d6nO4d0KtZtWipcS0LCEKtMcJK9xypY27TwiT0iYvmRcrNsTJGZSDMSSzyzo7lynQRqR9IdOsG0xJG5SRwfjFGTPSUqzJMxJSUstmJNxcDhfjAybh+RSiFqULMHsAUhJBG9g4vwgoZko1JBz6dylcCvsNRJqKqZMmDMUpzDhnWoknzMegDDUbnHhCfgu0UuRMaa4Exg7khJTo43AvqIn242lVKTK6BZBUVE9UF0sG9oF78ILly2JlDg+I3fVk8U+A+cZHlA28qveT/ppjInFA2x8AjqKk/EpSE5lLS3IuT2CFnEdpVzXTLdCP8Ace07u6BDsOYptAmW6UMpfknt4nlCtW1ZKgVElSiCT2XjdMh9N0VqxYKktuJ+MSqBbs9Jk4pPIcy0guAOsPZI15HlFj65MW4mAAOGuL3vYaRRp5rpT2D0jqrmkJBfePWMko22w0mndhhNQrTKkD8boD1cx1lCTlUfx8IkTWKbWJKemSWWXKlXcxI4nHy3+oXPkwIukUVXYsWJLm/rGqVKVlSRfKSC1iGI4jSLNTTTs01kOlejKFvw0boJE1M6ZMVKX1g2UMxdn3tuPjDkUySdhiEizEs4IGZjv1LQLxRKgpLKUlWZQLb/AGWfx4b4JIkVKgoZES3sCVO3XzaDkGbzjMUoVBJWshRBWstYaGw728BBXQPcG4Xia1TAhSlMQRdmcXFu0Q4INkrG9n5EWhQpMIyJEzO60jMwDAkB2+ENWG1AXL4BYcPuOhHaCIOEuQMo0FZa7RIkxVp/ZiUmDKJpkD5E66gn7pIPda/CL8w3EeR7S0c8YjNEpSkla0kFKin/ABGIdjdjFEPRsVw6RVyyiYRuukjMkjnpvIY8YBTlZPs0HOJaRLBDXCQE9/PUQz4VgqJctILzFXdczrKJ4307N0WqmjQoMUpI3WFuzhCZRNGOfHYlUNASSZaXKrlLgEskC3cNIrV6DJIySVIUshJJQQkb1K4aDvtHGIYmqTPXICFpmZmkkXz5i0spItrr2GPREVDABZzEABRFgS1y3M374FYW9hy6ilSPLk7Np1zK7HDX5M0WpGDBLFLAhWYWFyxF+4mHKfsbQzStSqdOZRJJSVJud4CSAD3RcwvZmlp0tKlIB1dXWVex66nO7SCcJVsSpK7EJjNJSSZZSRdJDkEejvBCTTlKMuZSzxNz5CDM/ZJK5gElCJSQoFakoSklF3DgXLmz2g7IpxLSJcsWD82cvrvMB6L99Gn8xr6iVR5k+2gpKgWGimB1bXSCeHS1KJIDaOTYFv6QyLpkI6xAKhd94fgd0A6ivJJJMNj7IzTdu2T1K0qBSTZSVAl2sQx7NYTzs3USerKEpaHYKUvIQk71JbdyMMiJ+WYH0yEeh9YkTOzOAGa/bGlYk1sT6jXYC1tIqXKky8wVlBUtQ0Usm7NubSIaekMxKlAWDAvzg/OoekZrDs8fOLVLhCUJY3BTlUCLKfXuvCp4k2NhnklSE7+ystTnIknmD6/ONVWDrUA8oKygJSCAwA0AZrQr7QlVLUzJQRLIBdJKTdBunfq1u0GBv5cV/ly/BfwXAqLRUpW7YWmYJVOf7unuP9YyBf5dV/lI/wDd/njUSmDaLAue6O5Q6wERJNxEtEp3J4wVbKbLtOhlL3C3oY5xAjIg/pB/AxyZrAkb8o8Yp1WfPlPshVvOKb8ER6ChKpYSFgpsCOBDAuDvjueoLSzsXGr7i8NSKZK5SUrAIypsewacD2QCxLZ7oxmRMLHQKD91meMzkltj6KaZNvaHgflF6XOASA+gA0O6FiqnVaCQmUiYBvQo+hHziocbqyGEgJPEv/R4tO/IHGhzRVB4ty54jzXpK583Hd1QIsS8RrtMofs/rFql5RffwegLqBAXHVdMno0qIvcj0hbnzJ6CBPUoFQzAJKQG5t2GGjA8LM2UhQIGYKLF36pbh3xTlrQEZxcuPlEq6kzEhBypFvZDaNz5esSUimWUAOAzDhvcR1JpwI56P7Uns9BB4pXIOfYPSp2bUZTzjczWKSZrmxc+UWEjeT/WHiieYvqg/j8WhXl4d0mIqmEdWWiWrtV1wkeT9whkqFMgdu/sirhJcZveJVa3IeXrFECiVMw/HOJZaM1vLV+7fA5VQ8wJ4IJ8SIsyp3GJKLrRE6eytVYeQvqAFj4DV0nUX3c4qGepKuu78d39ILCaPCAe0VZ0YSSkrBJcBWUgWD63uoeMOhyqmBNruXlVOUa2iWimCclRBBZTcR2OODQrSq1S0lI+8AwN2cOxPJ4aaCmRKSEIAGcqJIJuSSXv+tA5FyVeAoOtl1M4IlnXqgknsc+LCFaTtPMnLSlCCjM+ULHVe91EF9EqPJoa1yRkKdxBB5ghj6xSOGSyoKKBmCnBvYsR3hibc4GNJV/foF3ezmlqDNp0TCwK0gkDcSIB1CLHtb/dDLOACSAGA4fKAVWixPBR+BhsYeRcpFWoX1uyJaWQSp9B5mOKZSfaZ/hFpE64g2wAlKXoIsruGipKMT9JxhUgonnX0gpAnSlZUHNmSSpIJ6pex/ahPFQn3JX7rehj0ja+kCgCdyw37bDxhFxahVImZc5INx1i7PvG4xpwRjL4aT/UDI2vJSNYOCPFf88ZEC6tT+2rxMZDXjh/xX7sHk/dkstVxElKWB7TEMj2hFujkZi257/KObdM0VZPKFu74RSSsqKX94t2N/WGNNAhXI7iIEjD8k+XLJzdYuR+kQB5QvkthtM9WwvG0LQlyAGsrRJa2/TSKOJ1PSkKS7J03XPLj/SIJ6AU5E2AYADlyO4R1LSwAGg07d6u71MYZz5GmKoqyiZYOYtq3BxqX5AwJxvaHo0kBsx00LWYnwsO0ndDBNluk9wA5/dH8RhYmbNVK5istOtQeylBKQebrIs8aehx455LyPSEdTOUY1FdwenHJxTmCSU8ejLatqza2g9hlQVI6/t5tzANw1jdNsjWsElASngZiW8ATB/Dtl1oAeXLJHFT3O/2Y3dZLDxqNX9DN06yXcr+5DKoxNQ5+7e/XsztwBvFmkLJ1u7X1a/9Isf2fml+tLRd+qCSRwuOFrcItS8BV7yRclgC1+AOkcxu1pGxLdlJKYF1ayJ6mN2Ta17CDtTRmWQCXcP5wpYtNIqlAakIbtIDecMw6kDk7DBSVh4eQ+cXEuS6vD4QHopoUVN91RHa2+CaJto1fUUiLGqrLJ5ksO02HrFqnAQkJG4AfCBtcM86SjgSs8OqHHm0Xpi8oJOjOfWK8kIcOXmmzVcGQP2UufNR8IISptoBbOVP2QUdVlSldqiSYJJmWfthqAfYtImaxVxJYKC4BsRfgdY6z9WKGIqOQ9nrDUAwXgXXXm0HzLCGirJGR9zvC/hMs9fgEjlcF/hB6fMzhBG8t2cYBtBUToqikMbpOnLtiX6zZ28xHE+YOERDjviJX4I2SrnHxgVUF3H40i8tfy+fwgPiVWmUlcxRZKUue7d2wadIGtmqatR0i5SS6kBKiOAW4/hduYifOBHnGy2NKOIZ1/nypJ77oHcUgQ/TV7ucAnaCaoKyZhbWJs0VaddhEpNopkQJ2vBFOtQ1Syh+yoGPMJ00qJUouTck6mPV8clZ6eYnihXoW82jyNSo3dJSTYnN3RET2RkcZ/w0ZHPlK5NmlLRZpT10xeparIbhxGoyFMJBynq0hJU7sH5xWw6SVzkr3lTh7sPw8ZGQtoYNWbo0G57gVXNrJcmNSulOgJHAoWLDd7PGMjIzuKDt2aQtTgO6lrSkMXbMQFqbcyXAh9WeHHyvGRkRKi+5rNcRz0sZGRZCRC/j8I2l4yMiIhUxhHVSeBbuI+YEIlcl659yUhR7EoB9WjIyDh3Al2O6GZlUQ+pfvYPBqVOeMjI1paEeSrLzKqSpjlCWB4uRpGsfnlMpQ95kj9q3o8bjIpLZGQYOGQBwi4osIyMhyBLqVjLx+ekVKkZiL2DluLaefpGRkU3SIRYcrrK5xZpl3AdnPmC3pGRkDEthFYAiNczzjIyDvVg+TJqbBu2PPPpIrlDo5QslTqVzylgPN4yMi38hF8wjSpxQpKk6pIUO0Fx5iPXFzwtKVp0WgKHYQ49YyMhUWFIv0sy0WAuNxkMBOFKdJHKPG6hTP2xqMjTgdRkxc+6IekHDzjUZGRzzQ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6" name="Picture 8" descr="http://www.saltro.nl/images/personeelsfun_v_Varian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63" y="4406674"/>
            <a:ext cx="3127962" cy="20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12775" y="3614330"/>
            <a:ext cx="222321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Eerste 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lijn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835986" y="3721569"/>
            <a:ext cx="3469520" cy="1077218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pPr algn="ctr"/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diagnostisch centrum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623401" y="2680677"/>
            <a:ext cx="222321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locaties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925644" y="4714140"/>
            <a:ext cx="330905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medewerkers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77426" y="5559600"/>
            <a:ext cx="3028472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ondersteuning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400190" y="3109523"/>
            <a:ext cx="222321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huisartsen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1182687" y="2700041"/>
            <a:ext cx="222321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Innovatie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458594" y="2031310"/>
            <a:ext cx="222321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samen 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458594" y="3368004"/>
            <a:ext cx="222321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vertrouwen</a:t>
            </a:r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3123090" y="2031310"/>
            <a:ext cx="222321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kwaliteit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460375" y="2031310"/>
            <a:ext cx="2223211" cy="584775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nl-NL" sz="3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gastvrij</a:t>
            </a:r>
            <a:endParaRPr lang="nl-NL" sz="3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050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Saltro</a:t>
            </a:r>
            <a:r>
              <a:rPr lang="nl-NL" dirty="0" smtClean="0"/>
              <a:t> en </a:t>
            </a:r>
            <a:r>
              <a:rPr lang="nl-NL" dirty="0" err="1" smtClean="0"/>
              <a:t>e-health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err="1" smtClean="0"/>
              <a:t>E-health</a:t>
            </a:r>
            <a:r>
              <a:rPr lang="nl-NL" dirty="0" smtClean="0"/>
              <a:t> is speerpunt binnen </a:t>
            </a:r>
            <a:r>
              <a:rPr lang="nl-NL" dirty="0" err="1" smtClean="0"/>
              <a:t>Saltro</a:t>
            </a:r>
            <a:endParaRPr lang="nl-NL" dirty="0" smtClean="0"/>
          </a:p>
          <a:p>
            <a:pPr lvl="0"/>
            <a:r>
              <a:rPr lang="nl-NL" dirty="0" smtClean="0"/>
              <a:t>Grote impact op dienstverlening</a:t>
            </a:r>
          </a:p>
          <a:p>
            <a:pPr lvl="0"/>
            <a:r>
              <a:rPr lang="nl-NL" dirty="0" smtClean="0"/>
              <a:t>Inzetten op zelfmanagement en zelfdiagnostiek</a:t>
            </a:r>
          </a:p>
          <a:p>
            <a:pPr marL="0" lvl="0" indent="0">
              <a:buNone/>
            </a:pP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r="20352"/>
          <a:stretch/>
        </p:blipFill>
        <p:spPr>
          <a:xfrm>
            <a:off x="5949119" y="4444650"/>
            <a:ext cx="230571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lfmanagement uitbreid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89" y="1916113"/>
            <a:ext cx="7938910" cy="446563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Zelfmanagement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442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een uitslagenportaal?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Altijd en overal toegang tot uitslagen</a:t>
            </a:r>
          </a:p>
          <a:p>
            <a:pPr lvl="0"/>
            <a:r>
              <a:rPr lang="nl-NL" dirty="0" smtClean="0"/>
              <a:t>Verhoogt kwaliteit zorg en zelfredzaamheid</a:t>
            </a:r>
            <a:endParaRPr lang="nl-NL" dirty="0"/>
          </a:p>
          <a:p>
            <a:pPr lvl="0"/>
            <a:r>
              <a:rPr lang="nl-NL" dirty="0" smtClean="0"/>
              <a:t>Versterkt de positie van de huisarts </a:t>
            </a:r>
          </a:p>
          <a:p>
            <a:pPr lvl="0"/>
            <a:r>
              <a:rPr lang="nl-NL" dirty="0" smtClean="0"/>
              <a:t>Eerste stap naar zelfmanagement en zelfdiagnostiek</a:t>
            </a:r>
          </a:p>
          <a:p>
            <a:pPr marL="0" lvl="0" indent="0">
              <a:buNone/>
            </a:pP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r="20352"/>
          <a:stretch/>
        </p:blipFill>
        <p:spPr>
          <a:xfrm>
            <a:off x="5949119" y="4444650"/>
            <a:ext cx="230571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Waarom een uitslagenportaal?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287" y="2395960"/>
            <a:ext cx="6913945" cy="388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215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doen we dat nou?</a:t>
            </a:r>
            <a:endParaRPr lang="nl-NL" dirty="0"/>
          </a:p>
        </p:txBody>
      </p:sp>
      <p:pic>
        <p:nvPicPr>
          <p:cNvPr id="5124" name="Picture 4" descr="https://encrypted-tbn0.gstatic.com/images?q=tbn:ANd9GcSvH-8Jf-5kGlkGyEV9daGRgKp8WigzJ_-_nnCrRiwHr_rQcM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57" y="4650056"/>
            <a:ext cx="4249477" cy="17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ep 4"/>
          <p:cNvGrpSpPr/>
          <p:nvPr/>
        </p:nvGrpSpPr>
        <p:grpSpPr>
          <a:xfrm>
            <a:off x="116006" y="1884635"/>
            <a:ext cx="8884693" cy="4960961"/>
            <a:chOff x="1996945" y="2370763"/>
            <a:chExt cx="5430967" cy="2542492"/>
          </a:xfrm>
        </p:grpSpPr>
        <p:pic>
          <p:nvPicPr>
            <p:cNvPr id="7" name="Afbeelding 6" descr="Teleview voorbeeld.png"/>
            <p:cNvPicPr>
              <a:picLocks noChangeAspect="1"/>
            </p:cNvPicPr>
            <p:nvPr/>
          </p:nvPicPr>
          <p:blipFill rotWithShape="1">
            <a:blip r:embed="rId3" cstate="print"/>
            <a:srcRect l="4917" t="15103" b="3213"/>
            <a:stretch/>
          </p:blipFill>
          <p:spPr bwMode="auto">
            <a:xfrm>
              <a:off x="1996945" y="2370763"/>
              <a:ext cx="5430967" cy="2542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lumMod val="50000"/>
                  <a:alpha val="75000"/>
                </a:schemeClr>
              </a:glow>
              <a:outerShdw blurRad="50800" dist="38100" dir="2700000" algn="br">
                <a:srgbClr val="000000">
                  <a:alpha val="43000"/>
                </a:srgbClr>
              </a:outerShdw>
            </a:effectLst>
          </p:spPr>
        </p:pic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6945" y="3052205"/>
              <a:ext cx="1749425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388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380</Words>
  <Application>Microsoft Office PowerPoint</Application>
  <PresentationFormat>Diavoorstelling (4:3)</PresentationFormat>
  <Paragraphs>116</Paragraphs>
  <Slides>23</Slides>
  <Notes>0</Notes>
  <HiddenSlides>1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4" baseType="lpstr">
      <vt:lpstr>Office Theme</vt:lpstr>
      <vt:lpstr>PowerPoint-presentatie</vt:lpstr>
      <vt:lpstr>Wie zijn wij?</vt:lpstr>
      <vt:lpstr>Over Saltro</vt:lpstr>
      <vt:lpstr>Over Saltro</vt:lpstr>
      <vt:lpstr>Saltro en e-health</vt:lpstr>
      <vt:lpstr>Zelfmanagement</vt:lpstr>
      <vt:lpstr>Waarom een uitslagenportaal?</vt:lpstr>
      <vt:lpstr>Waarom een uitslagenportaal?</vt:lpstr>
      <vt:lpstr>Hoe doen we dat nou?</vt:lpstr>
      <vt:lpstr>Van aanvraag naar uitslag</vt:lpstr>
      <vt:lpstr>Kaders en principes</vt:lpstr>
      <vt:lpstr>Kaders en principes</vt:lpstr>
      <vt:lpstr>Kaders en principes</vt:lpstr>
      <vt:lpstr>Van kaders naar concept voor patiënten</vt:lpstr>
      <vt:lpstr>Ingangspagina</vt:lpstr>
      <vt:lpstr>Patiënten pagina</vt:lpstr>
      <vt:lpstr>Patiënt pagina</vt:lpstr>
      <vt:lpstr>Informatie over onderzoek</vt:lpstr>
      <vt:lpstr>Van kaders naar concept: Huisartsen</vt:lpstr>
      <vt:lpstr>Publicatie instellingen van de huisarts</vt:lpstr>
      <vt:lpstr>Next Steps</vt:lpstr>
      <vt:lpstr>Lessons Learned en succesfactoren</vt:lpstr>
      <vt:lpstr>Discussie / vragen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Eileen</dc:creator>
  <cp:lastModifiedBy>Coert</cp:lastModifiedBy>
  <cp:revision>79</cp:revision>
  <dcterms:created xsi:type="dcterms:W3CDTF">2013-10-23T13:02:26Z</dcterms:created>
  <dcterms:modified xsi:type="dcterms:W3CDTF">2013-11-21T10:06:32Z</dcterms:modified>
</cp:coreProperties>
</file>