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44"/>
  </p:notesMasterIdLst>
  <p:handoutMasterIdLst>
    <p:handoutMasterId r:id="rId45"/>
  </p:handoutMasterIdLst>
  <p:sldIdLst>
    <p:sldId id="256" r:id="rId6"/>
    <p:sldId id="372" r:id="rId7"/>
    <p:sldId id="400" r:id="rId8"/>
    <p:sldId id="401" r:id="rId9"/>
    <p:sldId id="402" r:id="rId10"/>
    <p:sldId id="403" r:id="rId11"/>
    <p:sldId id="404" r:id="rId12"/>
    <p:sldId id="381" r:id="rId13"/>
    <p:sldId id="382" r:id="rId14"/>
    <p:sldId id="389" r:id="rId15"/>
    <p:sldId id="399" r:id="rId16"/>
    <p:sldId id="416" r:id="rId17"/>
    <p:sldId id="369" r:id="rId18"/>
    <p:sldId id="407" r:id="rId19"/>
    <p:sldId id="405" r:id="rId20"/>
    <p:sldId id="406" r:id="rId21"/>
    <p:sldId id="374" r:id="rId22"/>
    <p:sldId id="424" r:id="rId23"/>
    <p:sldId id="425" r:id="rId24"/>
    <p:sldId id="408" r:id="rId25"/>
    <p:sldId id="417" r:id="rId26"/>
    <p:sldId id="422" r:id="rId27"/>
    <p:sldId id="377" r:id="rId28"/>
    <p:sldId id="410" r:id="rId29"/>
    <p:sldId id="409" r:id="rId30"/>
    <p:sldId id="412" r:id="rId31"/>
    <p:sldId id="380" r:id="rId32"/>
    <p:sldId id="419" r:id="rId33"/>
    <p:sldId id="418" r:id="rId34"/>
    <p:sldId id="423" r:id="rId35"/>
    <p:sldId id="375" r:id="rId36"/>
    <p:sldId id="420" r:id="rId37"/>
    <p:sldId id="413" r:id="rId38"/>
    <p:sldId id="421" r:id="rId39"/>
    <p:sldId id="414" r:id="rId40"/>
    <p:sldId id="415" r:id="rId41"/>
    <p:sldId id="426" r:id="rId42"/>
    <p:sldId id="258" r:id="rId4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3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E5A"/>
    <a:srgbClr val="00368A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4255" autoAdjust="0"/>
  </p:normalViewPr>
  <p:slideViewPr>
    <p:cSldViewPr snapToGrid="0">
      <p:cViewPr varScale="1">
        <p:scale>
          <a:sx n="101" d="100"/>
          <a:sy n="101" d="100"/>
        </p:scale>
        <p:origin x="-1544" y="-120"/>
      </p:cViewPr>
      <p:guideLst>
        <p:guide orient="horz" pos="2159"/>
        <p:guide pos="310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CB89D-4EDB-4DE2-AC1A-970E4FD18D3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7D6B91-7570-4EB7-9807-B0F7680CA01C}">
      <dgm:prSet phldrT="[Teks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nl-NL" sz="1400" dirty="0">
              <a:solidFill>
                <a:srgbClr val="00368A"/>
              </a:solidFill>
            </a:rPr>
            <a:t>Gezonde</a:t>
          </a:r>
        </a:p>
        <a:p>
          <a:r>
            <a:rPr lang="nl-NL" sz="1400" dirty="0">
              <a:solidFill>
                <a:srgbClr val="00368A"/>
              </a:solidFill>
            </a:rPr>
            <a:t>Bevolking </a:t>
          </a:r>
        </a:p>
      </dgm:t>
    </dgm:pt>
    <dgm:pt modelId="{D1BF33BA-AF26-4F69-AB81-E9CED4BD4818}" type="parTrans" cxnId="{06EAAFC3-D679-40EC-8C16-708511FEDB4B}">
      <dgm:prSet/>
      <dgm:spPr/>
      <dgm:t>
        <a:bodyPr/>
        <a:lstStyle/>
        <a:p>
          <a:endParaRPr lang="nl-NL" sz="1800"/>
        </a:p>
      </dgm:t>
    </dgm:pt>
    <dgm:pt modelId="{300EC9D8-25EA-4E4F-BFAB-D5BE08573F0A}" type="sibTrans" cxnId="{06EAAFC3-D679-40EC-8C16-708511FEDB4B}">
      <dgm:prSet/>
      <dgm:spPr/>
      <dgm:t>
        <a:bodyPr/>
        <a:lstStyle/>
        <a:p>
          <a:endParaRPr lang="nl-NL" sz="1800"/>
        </a:p>
      </dgm:t>
    </dgm:pt>
    <dgm:pt modelId="{AE57D737-9B40-40BC-8010-70D4CB0352CA}" type="pres">
      <dgm:prSet presAssocID="{415CB89D-4EDB-4DE2-AC1A-970E4FD18D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0CF1C8A-41BB-429D-BDBB-0BDB01E346A9}" type="pres">
      <dgm:prSet presAssocID="{415CB89D-4EDB-4DE2-AC1A-970E4FD18D37}" presName="radial" presStyleCnt="0">
        <dgm:presLayoutVars>
          <dgm:animLvl val="ctr"/>
        </dgm:presLayoutVars>
      </dgm:prSet>
      <dgm:spPr/>
    </dgm:pt>
    <dgm:pt modelId="{345C93C6-28D5-4E99-B6E2-EC0D44857720}" type="pres">
      <dgm:prSet presAssocID="{547D6B91-7570-4EB7-9807-B0F7680CA01C}" presName="centerShape" presStyleLbl="vennNode1" presStyleIdx="0" presStyleCnt="1" custScaleX="38633" custScaleY="31475"/>
      <dgm:spPr/>
      <dgm:t>
        <a:bodyPr/>
        <a:lstStyle/>
        <a:p>
          <a:endParaRPr lang="nl-NL"/>
        </a:p>
      </dgm:t>
    </dgm:pt>
  </dgm:ptLst>
  <dgm:cxnLst>
    <dgm:cxn modelId="{79BF21E4-9688-4212-BE06-8E003F4B4F41}" type="presOf" srcId="{415CB89D-4EDB-4DE2-AC1A-970E4FD18D37}" destId="{AE57D737-9B40-40BC-8010-70D4CB0352CA}" srcOrd="0" destOrd="0" presId="urn:microsoft.com/office/officeart/2005/8/layout/radial3"/>
    <dgm:cxn modelId="{06EAAFC3-D679-40EC-8C16-708511FEDB4B}" srcId="{415CB89D-4EDB-4DE2-AC1A-970E4FD18D37}" destId="{547D6B91-7570-4EB7-9807-B0F7680CA01C}" srcOrd="0" destOrd="0" parTransId="{D1BF33BA-AF26-4F69-AB81-E9CED4BD4818}" sibTransId="{300EC9D8-25EA-4E4F-BFAB-D5BE08573F0A}"/>
    <dgm:cxn modelId="{31F279F9-368C-4407-BE04-8515F33038B9}" type="presOf" srcId="{547D6B91-7570-4EB7-9807-B0F7680CA01C}" destId="{345C93C6-28D5-4E99-B6E2-EC0D44857720}" srcOrd="0" destOrd="0" presId="urn:microsoft.com/office/officeart/2005/8/layout/radial3"/>
    <dgm:cxn modelId="{1406ADDB-BF2F-4E27-82E9-62CA201F577D}" type="presParOf" srcId="{AE57D737-9B40-40BC-8010-70D4CB0352CA}" destId="{10CF1C8A-41BB-429D-BDBB-0BDB01E346A9}" srcOrd="0" destOrd="0" presId="urn:microsoft.com/office/officeart/2005/8/layout/radial3"/>
    <dgm:cxn modelId="{0663D365-34FC-4E84-852D-2126DEA4F309}" type="presParOf" srcId="{10CF1C8A-41BB-429D-BDBB-0BDB01E346A9}" destId="{345C93C6-28D5-4E99-B6E2-EC0D44857720}" srcOrd="0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CB89D-4EDB-4DE2-AC1A-970E4FD18D3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7D6B91-7570-4EB7-9807-B0F7680CA01C}">
      <dgm:prSet phldrT="[Teks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nl-NL" sz="1400" dirty="0">
              <a:solidFill>
                <a:srgbClr val="00368A"/>
              </a:solidFill>
            </a:rPr>
            <a:t>Gezonde</a:t>
          </a:r>
        </a:p>
        <a:p>
          <a:r>
            <a:rPr lang="nl-NL" sz="1400" dirty="0">
              <a:solidFill>
                <a:srgbClr val="00368A"/>
              </a:solidFill>
            </a:rPr>
            <a:t>Bevolking </a:t>
          </a:r>
        </a:p>
      </dgm:t>
    </dgm:pt>
    <dgm:pt modelId="{D1BF33BA-AF26-4F69-AB81-E9CED4BD4818}" type="parTrans" cxnId="{06EAAFC3-D679-40EC-8C16-708511FEDB4B}">
      <dgm:prSet/>
      <dgm:spPr/>
      <dgm:t>
        <a:bodyPr/>
        <a:lstStyle/>
        <a:p>
          <a:endParaRPr lang="nl-NL" sz="1800"/>
        </a:p>
      </dgm:t>
    </dgm:pt>
    <dgm:pt modelId="{300EC9D8-25EA-4E4F-BFAB-D5BE08573F0A}" type="sibTrans" cxnId="{06EAAFC3-D679-40EC-8C16-708511FEDB4B}">
      <dgm:prSet/>
      <dgm:spPr/>
      <dgm:t>
        <a:bodyPr/>
        <a:lstStyle/>
        <a:p>
          <a:endParaRPr lang="nl-NL" sz="1800"/>
        </a:p>
      </dgm:t>
    </dgm:pt>
    <dgm:pt modelId="{AE57D737-9B40-40BC-8010-70D4CB0352CA}" type="pres">
      <dgm:prSet presAssocID="{415CB89D-4EDB-4DE2-AC1A-970E4FD18D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0CF1C8A-41BB-429D-BDBB-0BDB01E346A9}" type="pres">
      <dgm:prSet presAssocID="{415CB89D-4EDB-4DE2-AC1A-970E4FD18D37}" presName="radial" presStyleCnt="0">
        <dgm:presLayoutVars>
          <dgm:animLvl val="ctr"/>
        </dgm:presLayoutVars>
      </dgm:prSet>
      <dgm:spPr/>
    </dgm:pt>
    <dgm:pt modelId="{345C93C6-28D5-4E99-B6E2-EC0D44857720}" type="pres">
      <dgm:prSet presAssocID="{547D6B91-7570-4EB7-9807-B0F7680CA01C}" presName="centerShape" presStyleLbl="vennNode1" presStyleIdx="0" presStyleCnt="1" custScaleX="41774" custScaleY="31475"/>
      <dgm:spPr/>
      <dgm:t>
        <a:bodyPr/>
        <a:lstStyle/>
        <a:p>
          <a:endParaRPr lang="nl-NL"/>
        </a:p>
      </dgm:t>
    </dgm:pt>
  </dgm:ptLst>
  <dgm:cxnLst>
    <dgm:cxn modelId="{79BF21E4-9688-4212-BE06-8E003F4B4F41}" type="presOf" srcId="{415CB89D-4EDB-4DE2-AC1A-970E4FD18D37}" destId="{AE57D737-9B40-40BC-8010-70D4CB0352CA}" srcOrd="0" destOrd="0" presId="urn:microsoft.com/office/officeart/2005/8/layout/radial3"/>
    <dgm:cxn modelId="{06EAAFC3-D679-40EC-8C16-708511FEDB4B}" srcId="{415CB89D-4EDB-4DE2-AC1A-970E4FD18D37}" destId="{547D6B91-7570-4EB7-9807-B0F7680CA01C}" srcOrd="0" destOrd="0" parTransId="{D1BF33BA-AF26-4F69-AB81-E9CED4BD4818}" sibTransId="{300EC9D8-25EA-4E4F-BFAB-D5BE08573F0A}"/>
    <dgm:cxn modelId="{31F279F9-368C-4407-BE04-8515F33038B9}" type="presOf" srcId="{547D6B91-7570-4EB7-9807-B0F7680CA01C}" destId="{345C93C6-28D5-4E99-B6E2-EC0D44857720}" srcOrd="0" destOrd="0" presId="urn:microsoft.com/office/officeart/2005/8/layout/radial3"/>
    <dgm:cxn modelId="{1406ADDB-BF2F-4E27-82E9-62CA201F577D}" type="presParOf" srcId="{AE57D737-9B40-40BC-8010-70D4CB0352CA}" destId="{10CF1C8A-41BB-429D-BDBB-0BDB01E346A9}" srcOrd="0" destOrd="0" presId="urn:microsoft.com/office/officeart/2005/8/layout/radial3"/>
    <dgm:cxn modelId="{0663D365-34FC-4E84-852D-2126DEA4F309}" type="presParOf" srcId="{10CF1C8A-41BB-429D-BDBB-0BDB01E346A9}" destId="{345C93C6-28D5-4E99-B6E2-EC0D44857720}" srcOrd="0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CB89D-4EDB-4DE2-AC1A-970E4FD18D3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7D6B91-7570-4EB7-9807-B0F7680CA01C}">
      <dgm:prSet phldrT="[Teks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nl-NL" sz="1400" dirty="0">
              <a:solidFill>
                <a:srgbClr val="00368A"/>
              </a:solidFill>
            </a:rPr>
            <a:t>Gezonde</a:t>
          </a:r>
        </a:p>
        <a:p>
          <a:r>
            <a:rPr lang="nl-NL" sz="1400" dirty="0">
              <a:solidFill>
                <a:srgbClr val="00368A"/>
              </a:solidFill>
            </a:rPr>
            <a:t>Bevolking </a:t>
          </a:r>
        </a:p>
      </dgm:t>
    </dgm:pt>
    <dgm:pt modelId="{D1BF33BA-AF26-4F69-AB81-E9CED4BD4818}" type="parTrans" cxnId="{06EAAFC3-D679-40EC-8C16-708511FEDB4B}">
      <dgm:prSet/>
      <dgm:spPr/>
      <dgm:t>
        <a:bodyPr/>
        <a:lstStyle/>
        <a:p>
          <a:endParaRPr lang="nl-NL" sz="1800"/>
        </a:p>
      </dgm:t>
    </dgm:pt>
    <dgm:pt modelId="{300EC9D8-25EA-4E4F-BFAB-D5BE08573F0A}" type="sibTrans" cxnId="{06EAAFC3-D679-40EC-8C16-708511FEDB4B}">
      <dgm:prSet/>
      <dgm:spPr/>
      <dgm:t>
        <a:bodyPr/>
        <a:lstStyle/>
        <a:p>
          <a:endParaRPr lang="nl-NL" sz="1800"/>
        </a:p>
      </dgm:t>
    </dgm:pt>
    <dgm:pt modelId="{8ECC4E13-801C-4C9B-B89A-521C7887F158}">
      <dgm:prSet custT="1"/>
      <dgm:spPr>
        <a:solidFill>
          <a:srgbClr val="259E5A">
            <a:alpha val="50000"/>
          </a:srgbClr>
        </a:solidFill>
      </dgm:spPr>
      <dgm:t>
        <a:bodyPr/>
        <a:lstStyle/>
        <a:p>
          <a:r>
            <a:rPr lang="nl-NL" sz="1100" dirty="0"/>
            <a:t>Huisartsen</a:t>
          </a:r>
        </a:p>
      </dgm:t>
    </dgm:pt>
    <dgm:pt modelId="{A2F1BCD6-7D2C-42F3-92F4-B609DE7C3488}" type="parTrans" cxnId="{8A96AADB-1871-4E5B-9B4D-8227A3FDB1BD}">
      <dgm:prSet/>
      <dgm:spPr/>
      <dgm:t>
        <a:bodyPr/>
        <a:lstStyle/>
        <a:p>
          <a:endParaRPr lang="nl-NL" sz="1800"/>
        </a:p>
      </dgm:t>
    </dgm:pt>
    <dgm:pt modelId="{530DBB05-6783-4A87-A0E4-253C8250A56C}" type="sibTrans" cxnId="{8A96AADB-1871-4E5B-9B4D-8227A3FDB1BD}">
      <dgm:prSet/>
      <dgm:spPr/>
      <dgm:t>
        <a:bodyPr/>
        <a:lstStyle/>
        <a:p>
          <a:endParaRPr lang="nl-NL" sz="1800"/>
        </a:p>
      </dgm:t>
    </dgm:pt>
    <dgm:pt modelId="{AE57D737-9B40-40BC-8010-70D4CB0352CA}" type="pres">
      <dgm:prSet presAssocID="{415CB89D-4EDB-4DE2-AC1A-970E4FD18D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0CF1C8A-41BB-429D-BDBB-0BDB01E346A9}" type="pres">
      <dgm:prSet presAssocID="{415CB89D-4EDB-4DE2-AC1A-970E4FD18D37}" presName="radial" presStyleCnt="0">
        <dgm:presLayoutVars>
          <dgm:animLvl val="ctr"/>
        </dgm:presLayoutVars>
      </dgm:prSet>
      <dgm:spPr/>
    </dgm:pt>
    <dgm:pt modelId="{345C93C6-28D5-4E99-B6E2-EC0D44857720}" type="pres">
      <dgm:prSet presAssocID="{547D6B91-7570-4EB7-9807-B0F7680CA01C}" presName="centerShape" presStyleLbl="vennNode1" presStyleIdx="0" presStyleCnt="2" custScaleX="55348" custScaleY="43210" custLinFactNeighborX="20355"/>
      <dgm:spPr/>
      <dgm:t>
        <a:bodyPr/>
        <a:lstStyle/>
        <a:p>
          <a:endParaRPr lang="nl-NL"/>
        </a:p>
      </dgm:t>
    </dgm:pt>
    <dgm:pt modelId="{6CC1D144-EE07-4CC0-B21A-336236E76F18}" type="pres">
      <dgm:prSet presAssocID="{8ECC4E13-801C-4C9B-B89A-521C7887F158}" presName="node" presStyleLbl="vennNode1" presStyleIdx="1" presStyleCnt="2" custScaleX="70795" custScaleY="73369" custRadScaleRad="56617" custRadScaleInc="-379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A96AADB-1871-4E5B-9B4D-8227A3FDB1BD}" srcId="{547D6B91-7570-4EB7-9807-B0F7680CA01C}" destId="{8ECC4E13-801C-4C9B-B89A-521C7887F158}" srcOrd="0" destOrd="0" parTransId="{A2F1BCD6-7D2C-42F3-92F4-B609DE7C3488}" sibTransId="{530DBB05-6783-4A87-A0E4-253C8250A56C}"/>
    <dgm:cxn modelId="{79BF21E4-9688-4212-BE06-8E003F4B4F41}" type="presOf" srcId="{415CB89D-4EDB-4DE2-AC1A-970E4FD18D37}" destId="{AE57D737-9B40-40BC-8010-70D4CB0352CA}" srcOrd="0" destOrd="0" presId="urn:microsoft.com/office/officeart/2005/8/layout/radial3"/>
    <dgm:cxn modelId="{A1EF3B04-B82B-45C3-9B76-00EC0F5F2AF6}" type="presOf" srcId="{8ECC4E13-801C-4C9B-B89A-521C7887F158}" destId="{6CC1D144-EE07-4CC0-B21A-336236E76F18}" srcOrd="0" destOrd="0" presId="urn:microsoft.com/office/officeart/2005/8/layout/radial3"/>
    <dgm:cxn modelId="{06EAAFC3-D679-40EC-8C16-708511FEDB4B}" srcId="{415CB89D-4EDB-4DE2-AC1A-970E4FD18D37}" destId="{547D6B91-7570-4EB7-9807-B0F7680CA01C}" srcOrd="0" destOrd="0" parTransId="{D1BF33BA-AF26-4F69-AB81-E9CED4BD4818}" sibTransId="{300EC9D8-25EA-4E4F-BFAB-D5BE08573F0A}"/>
    <dgm:cxn modelId="{31F279F9-368C-4407-BE04-8515F33038B9}" type="presOf" srcId="{547D6B91-7570-4EB7-9807-B0F7680CA01C}" destId="{345C93C6-28D5-4E99-B6E2-EC0D44857720}" srcOrd="0" destOrd="0" presId="urn:microsoft.com/office/officeart/2005/8/layout/radial3"/>
    <dgm:cxn modelId="{1406ADDB-BF2F-4E27-82E9-62CA201F577D}" type="presParOf" srcId="{AE57D737-9B40-40BC-8010-70D4CB0352CA}" destId="{10CF1C8A-41BB-429D-BDBB-0BDB01E346A9}" srcOrd="0" destOrd="0" presId="urn:microsoft.com/office/officeart/2005/8/layout/radial3"/>
    <dgm:cxn modelId="{0663D365-34FC-4E84-852D-2126DEA4F309}" type="presParOf" srcId="{10CF1C8A-41BB-429D-BDBB-0BDB01E346A9}" destId="{345C93C6-28D5-4E99-B6E2-EC0D44857720}" srcOrd="0" destOrd="0" presId="urn:microsoft.com/office/officeart/2005/8/layout/radial3"/>
    <dgm:cxn modelId="{22B00501-18D8-425B-BAC0-D81D5BC5CB58}" type="presParOf" srcId="{10CF1C8A-41BB-429D-BDBB-0BDB01E346A9}" destId="{6CC1D144-EE07-4CC0-B21A-336236E76F18}" srcOrd="1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CB89D-4EDB-4DE2-AC1A-970E4FD18D3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7D6B91-7570-4EB7-9807-B0F7680CA01C}">
      <dgm:prSet phldrT="[Teks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nl-NL" sz="1400" dirty="0">
              <a:solidFill>
                <a:srgbClr val="00368A"/>
              </a:solidFill>
            </a:rPr>
            <a:t>Gezonde</a:t>
          </a:r>
        </a:p>
        <a:p>
          <a:r>
            <a:rPr lang="nl-NL" sz="1400" dirty="0">
              <a:solidFill>
                <a:srgbClr val="00368A"/>
              </a:solidFill>
            </a:rPr>
            <a:t>Bevolking </a:t>
          </a:r>
        </a:p>
      </dgm:t>
    </dgm:pt>
    <dgm:pt modelId="{D1BF33BA-AF26-4F69-AB81-E9CED4BD4818}" type="parTrans" cxnId="{06EAAFC3-D679-40EC-8C16-708511FEDB4B}">
      <dgm:prSet/>
      <dgm:spPr/>
      <dgm:t>
        <a:bodyPr/>
        <a:lstStyle/>
        <a:p>
          <a:endParaRPr lang="nl-NL" sz="1800"/>
        </a:p>
      </dgm:t>
    </dgm:pt>
    <dgm:pt modelId="{300EC9D8-25EA-4E4F-BFAB-D5BE08573F0A}" type="sibTrans" cxnId="{06EAAFC3-D679-40EC-8C16-708511FEDB4B}">
      <dgm:prSet/>
      <dgm:spPr/>
      <dgm:t>
        <a:bodyPr/>
        <a:lstStyle/>
        <a:p>
          <a:endParaRPr lang="nl-NL" sz="1800"/>
        </a:p>
      </dgm:t>
    </dgm:pt>
    <dgm:pt modelId="{A4BF5403-A38C-4ED1-8E38-89B2D566E6F3}">
      <dgm:prSet phldrT="[Tekst]" custT="1"/>
      <dgm:spPr/>
      <dgm:t>
        <a:bodyPr/>
        <a:lstStyle/>
        <a:p>
          <a:r>
            <a:rPr lang="nl-NL" sz="1100" dirty="0" err="1"/>
            <a:t>Zieken-huizen</a:t>
          </a:r>
          <a:endParaRPr lang="nl-NL" sz="1100" dirty="0"/>
        </a:p>
      </dgm:t>
    </dgm:pt>
    <dgm:pt modelId="{E4FA2C49-6666-458D-ACB0-04BB8135F695}" type="parTrans" cxnId="{7AE21960-4448-4110-BBEB-AF77F3B35EE5}">
      <dgm:prSet/>
      <dgm:spPr/>
      <dgm:t>
        <a:bodyPr/>
        <a:lstStyle/>
        <a:p>
          <a:endParaRPr lang="nl-NL" sz="1800"/>
        </a:p>
      </dgm:t>
    </dgm:pt>
    <dgm:pt modelId="{B077D048-CA49-4C60-B279-22D7AA3022C7}" type="sibTrans" cxnId="{7AE21960-4448-4110-BBEB-AF77F3B35EE5}">
      <dgm:prSet/>
      <dgm:spPr/>
      <dgm:t>
        <a:bodyPr/>
        <a:lstStyle/>
        <a:p>
          <a:endParaRPr lang="nl-NL" sz="1800"/>
        </a:p>
      </dgm:t>
    </dgm:pt>
    <dgm:pt modelId="{EBF681A0-0641-4817-B18F-EFBC7351D4EE}">
      <dgm:prSet phldrT="[Tekst]" custT="1"/>
      <dgm:spPr/>
      <dgm:t>
        <a:bodyPr/>
        <a:lstStyle/>
        <a:p>
          <a:r>
            <a:rPr lang="nl-NL" sz="1100" dirty="0"/>
            <a:t>GGZ</a:t>
          </a:r>
        </a:p>
      </dgm:t>
    </dgm:pt>
    <dgm:pt modelId="{E3181EDC-072C-4411-983B-B81D4183A643}" type="parTrans" cxnId="{428BAB9B-8B32-466D-89A4-38B0C0D4DC13}">
      <dgm:prSet/>
      <dgm:spPr/>
      <dgm:t>
        <a:bodyPr/>
        <a:lstStyle/>
        <a:p>
          <a:endParaRPr lang="nl-NL" sz="1800"/>
        </a:p>
      </dgm:t>
    </dgm:pt>
    <dgm:pt modelId="{9C88F0DC-E2E8-4406-8D7F-845635A3725E}" type="sibTrans" cxnId="{428BAB9B-8B32-466D-89A4-38B0C0D4DC13}">
      <dgm:prSet/>
      <dgm:spPr/>
      <dgm:t>
        <a:bodyPr/>
        <a:lstStyle/>
        <a:p>
          <a:endParaRPr lang="nl-NL" sz="1800"/>
        </a:p>
      </dgm:t>
    </dgm:pt>
    <dgm:pt modelId="{CCEADBC3-AE0D-420C-9DB6-E1EB17B7B51C}">
      <dgm:prSet phldrT="[Tekst]" custT="1"/>
      <dgm:spPr/>
      <dgm:t>
        <a:bodyPr/>
        <a:lstStyle/>
        <a:p>
          <a:r>
            <a:rPr lang="nl-NL" sz="1100" dirty="0"/>
            <a:t>VVT</a:t>
          </a:r>
        </a:p>
      </dgm:t>
    </dgm:pt>
    <dgm:pt modelId="{2853F9B3-FB84-4948-9C18-C0C6A4944FFC}" type="parTrans" cxnId="{F8B62EDB-DD08-48DB-BE36-0E1C0BABEF09}">
      <dgm:prSet/>
      <dgm:spPr/>
      <dgm:t>
        <a:bodyPr/>
        <a:lstStyle/>
        <a:p>
          <a:endParaRPr lang="nl-NL" sz="1800"/>
        </a:p>
      </dgm:t>
    </dgm:pt>
    <dgm:pt modelId="{96EFFA3F-D46E-4425-AB5D-0CB9A4E635E1}" type="sibTrans" cxnId="{F8B62EDB-DD08-48DB-BE36-0E1C0BABEF09}">
      <dgm:prSet/>
      <dgm:spPr/>
      <dgm:t>
        <a:bodyPr/>
        <a:lstStyle/>
        <a:p>
          <a:endParaRPr lang="nl-NL" sz="1800"/>
        </a:p>
      </dgm:t>
    </dgm:pt>
    <dgm:pt modelId="{86F7E825-0EF2-486F-B069-333DF246F464}">
      <dgm:prSet phldrT="[Tekst]" custT="1"/>
      <dgm:spPr/>
      <dgm:t>
        <a:bodyPr/>
        <a:lstStyle/>
        <a:p>
          <a:r>
            <a:rPr lang="nl-NL" sz="1000" dirty="0"/>
            <a:t>Werkgevers</a:t>
          </a:r>
        </a:p>
      </dgm:t>
    </dgm:pt>
    <dgm:pt modelId="{A261D748-4D89-4899-AAEF-0824FF668078}" type="parTrans" cxnId="{9EFFF62E-3BC6-4766-9795-B22C38521E09}">
      <dgm:prSet/>
      <dgm:spPr/>
      <dgm:t>
        <a:bodyPr/>
        <a:lstStyle/>
        <a:p>
          <a:endParaRPr lang="nl-NL" sz="1800"/>
        </a:p>
      </dgm:t>
    </dgm:pt>
    <dgm:pt modelId="{EEAFD195-CF10-4C77-B7BB-5C482D1564F5}" type="sibTrans" cxnId="{9EFFF62E-3BC6-4766-9795-B22C38521E09}">
      <dgm:prSet/>
      <dgm:spPr/>
      <dgm:t>
        <a:bodyPr/>
        <a:lstStyle/>
        <a:p>
          <a:endParaRPr lang="nl-NL" sz="1800"/>
        </a:p>
      </dgm:t>
    </dgm:pt>
    <dgm:pt modelId="{970B0616-984E-4512-B99A-AD89BDBDEF76}">
      <dgm:prSet custT="1"/>
      <dgm:spPr/>
      <dgm:t>
        <a:bodyPr/>
        <a:lstStyle/>
        <a:p>
          <a:r>
            <a:rPr lang="nl-NL" sz="1050" dirty="0"/>
            <a:t>Verzekeraars</a:t>
          </a:r>
        </a:p>
      </dgm:t>
    </dgm:pt>
    <dgm:pt modelId="{5B651162-7588-4128-8EBC-DA5E6CFC8226}" type="parTrans" cxnId="{A114016A-BA48-4736-899D-EB7C4FA4B061}">
      <dgm:prSet/>
      <dgm:spPr/>
      <dgm:t>
        <a:bodyPr/>
        <a:lstStyle/>
        <a:p>
          <a:endParaRPr lang="nl-NL" sz="1800"/>
        </a:p>
      </dgm:t>
    </dgm:pt>
    <dgm:pt modelId="{3F2281AF-4B66-4B76-922A-4A0009973291}" type="sibTrans" cxnId="{A114016A-BA48-4736-899D-EB7C4FA4B061}">
      <dgm:prSet/>
      <dgm:spPr/>
      <dgm:t>
        <a:bodyPr/>
        <a:lstStyle/>
        <a:p>
          <a:endParaRPr lang="nl-NL" sz="1800"/>
        </a:p>
      </dgm:t>
    </dgm:pt>
    <dgm:pt modelId="{385236EC-512F-4979-9E29-D183A7539303}">
      <dgm:prSet custT="1"/>
      <dgm:spPr/>
      <dgm:t>
        <a:bodyPr/>
        <a:lstStyle/>
        <a:p>
          <a:r>
            <a:rPr lang="nl-NL" sz="1050" dirty="0"/>
            <a:t>Gemeentes</a:t>
          </a:r>
        </a:p>
      </dgm:t>
    </dgm:pt>
    <dgm:pt modelId="{6AA75AED-AA34-45F1-A079-FFD05EA3EB74}" type="parTrans" cxnId="{663F00B4-0297-469B-ADD8-BDC2398A985D}">
      <dgm:prSet/>
      <dgm:spPr/>
      <dgm:t>
        <a:bodyPr/>
        <a:lstStyle/>
        <a:p>
          <a:endParaRPr lang="nl-NL" sz="1800"/>
        </a:p>
      </dgm:t>
    </dgm:pt>
    <dgm:pt modelId="{87B7CFA0-EAD3-41FB-BB13-48DF809754E4}" type="sibTrans" cxnId="{663F00B4-0297-469B-ADD8-BDC2398A985D}">
      <dgm:prSet/>
      <dgm:spPr/>
      <dgm:t>
        <a:bodyPr/>
        <a:lstStyle/>
        <a:p>
          <a:endParaRPr lang="nl-NL" sz="1800"/>
        </a:p>
      </dgm:t>
    </dgm:pt>
    <dgm:pt modelId="{0AC675DB-2024-4C51-AA93-D33086805835}">
      <dgm:prSet custT="1"/>
      <dgm:spPr/>
      <dgm:t>
        <a:bodyPr/>
        <a:lstStyle/>
        <a:p>
          <a:r>
            <a:rPr lang="nl-NL" sz="1100" dirty="0"/>
            <a:t>Wijk-</a:t>
          </a:r>
        </a:p>
        <a:p>
          <a:r>
            <a:rPr lang="nl-NL" sz="1100" dirty="0"/>
            <a:t>verpleging</a:t>
          </a:r>
        </a:p>
      </dgm:t>
    </dgm:pt>
    <dgm:pt modelId="{24608C3D-301A-4017-947A-C56127118D6A}" type="parTrans" cxnId="{B34F55F9-E198-47FF-BC83-217F037A0B0A}">
      <dgm:prSet/>
      <dgm:spPr/>
      <dgm:t>
        <a:bodyPr/>
        <a:lstStyle/>
        <a:p>
          <a:endParaRPr lang="nl-NL" sz="1800"/>
        </a:p>
      </dgm:t>
    </dgm:pt>
    <dgm:pt modelId="{346F43EF-106E-425A-A77B-470FF9260E26}" type="sibTrans" cxnId="{B34F55F9-E198-47FF-BC83-217F037A0B0A}">
      <dgm:prSet/>
      <dgm:spPr/>
      <dgm:t>
        <a:bodyPr/>
        <a:lstStyle/>
        <a:p>
          <a:endParaRPr lang="nl-NL" sz="1800"/>
        </a:p>
      </dgm:t>
    </dgm:pt>
    <dgm:pt modelId="{8ECC4E13-801C-4C9B-B89A-521C7887F158}">
      <dgm:prSet custT="1"/>
      <dgm:spPr>
        <a:solidFill>
          <a:srgbClr val="259E5A">
            <a:alpha val="50000"/>
          </a:srgbClr>
        </a:solidFill>
      </dgm:spPr>
      <dgm:t>
        <a:bodyPr/>
        <a:lstStyle/>
        <a:p>
          <a:r>
            <a:rPr lang="nl-NL" sz="1100" dirty="0"/>
            <a:t>Huisartsen</a:t>
          </a:r>
        </a:p>
      </dgm:t>
    </dgm:pt>
    <dgm:pt modelId="{A2F1BCD6-7D2C-42F3-92F4-B609DE7C3488}" type="parTrans" cxnId="{8A96AADB-1871-4E5B-9B4D-8227A3FDB1BD}">
      <dgm:prSet/>
      <dgm:spPr/>
      <dgm:t>
        <a:bodyPr/>
        <a:lstStyle/>
        <a:p>
          <a:endParaRPr lang="nl-NL" sz="1800"/>
        </a:p>
      </dgm:t>
    </dgm:pt>
    <dgm:pt modelId="{530DBB05-6783-4A87-A0E4-253C8250A56C}" type="sibTrans" cxnId="{8A96AADB-1871-4E5B-9B4D-8227A3FDB1BD}">
      <dgm:prSet/>
      <dgm:spPr/>
      <dgm:t>
        <a:bodyPr/>
        <a:lstStyle/>
        <a:p>
          <a:endParaRPr lang="nl-NL" sz="1800"/>
        </a:p>
      </dgm:t>
    </dgm:pt>
    <dgm:pt modelId="{397EC3BB-62C3-47B4-B808-346117C3F01B}">
      <dgm:prSet custT="1"/>
      <dgm:spPr/>
      <dgm:t>
        <a:bodyPr/>
        <a:lstStyle/>
        <a:p>
          <a:r>
            <a:rPr lang="nl-NL" sz="1000" dirty="0" err="1"/>
            <a:t>Welzijns-organisaties</a:t>
          </a:r>
          <a:endParaRPr lang="nl-NL" sz="1000" dirty="0"/>
        </a:p>
      </dgm:t>
    </dgm:pt>
    <dgm:pt modelId="{1201C67F-C288-4CE7-93C4-DBBB3CEB5D10}" type="parTrans" cxnId="{3034B1F5-BC8A-4AB3-8448-9405F3541BD5}">
      <dgm:prSet/>
      <dgm:spPr/>
      <dgm:t>
        <a:bodyPr/>
        <a:lstStyle/>
        <a:p>
          <a:endParaRPr lang="nl-NL" sz="1800"/>
        </a:p>
      </dgm:t>
    </dgm:pt>
    <dgm:pt modelId="{DC80C5C4-7A6C-471D-B2C8-D12593C6CD97}" type="sibTrans" cxnId="{3034B1F5-BC8A-4AB3-8448-9405F3541BD5}">
      <dgm:prSet/>
      <dgm:spPr/>
      <dgm:t>
        <a:bodyPr/>
        <a:lstStyle/>
        <a:p>
          <a:endParaRPr lang="nl-NL" sz="1800"/>
        </a:p>
      </dgm:t>
    </dgm:pt>
    <dgm:pt modelId="{0617F6FF-8EAE-487C-A554-0762B49F16A6}">
      <dgm:prSet custT="1"/>
      <dgm:spPr/>
      <dgm:t>
        <a:bodyPr/>
        <a:lstStyle/>
        <a:p>
          <a:r>
            <a:rPr lang="nl-NL" sz="1050" dirty="0"/>
            <a:t>Tandartsen</a:t>
          </a:r>
        </a:p>
      </dgm:t>
    </dgm:pt>
    <dgm:pt modelId="{79E8B8F4-7A4D-4779-A2A5-D90E5B8CBB99}" type="parTrans" cxnId="{F69D8F62-46AC-411C-9372-8D72B1D69D9C}">
      <dgm:prSet/>
      <dgm:spPr/>
      <dgm:t>
        <a:bodyPr/>
        <a:lstStyle/>
        <a:p>
          <a:endParaRPr lang="nl-NL" sz="1800"/>
        </a:p>
      </dgm:t>
    </dgm:pt>
    <dgm:pt modelId="{0725D9F4-69FA-4394-9B9E-628BB33ED419}" type="sibTrans" cxnId="{F69D8F62-46AC-411C-9372-8D72B1D69D9C}">
      <dgm:prSet/>
      <dgm:spPr/>
      <dgm:t>
        <a:bodyPr/>
        <a:lstStyle/>
        <a:p>
          <a:endParaRPr lang="nl-NL" sz="1800"/>
        </a:p>
      </dgm:t>
    </dgm:pt>
    <dgm:pt modelId="{F9EC5048-4CB8-4E05-9810-4AA4552F2689}">
      <dgm:prSet custT="1"/>
      <dgm:spPr/>
      <dgm:t>
        <a:bodyPr/>
        <a:lstStyle/>
        <a:p>
          <a:r>
            <a:rPr lang="nl-NL" sz="1100" dirty="0"/>
            <a:t>COA</a:t>
          </a:r>
        </a:p>
      </dgm:t>
    </dgm:pt>
    <dgm:pt modelId="{04A6DCCD-6E22-4F37-9567-9F2406D6FB4F}" type="parTrans" cxnId="{F96ACE00-C3F6-435D-AF1B-D74AE9A8B180}">
      <dgm:prSet/>
      <dgm:spPr/>
      <dgm:t>
        <a:bodyPr/>
        <a:lstStyle/>
        <a:p>
          <a:endParaRPr lang="nl-NL" sz="1200"/>
        </a:p>
      </dgm:t>
    </dgm:pt>
    <dgm:pt modelId="{AC97BF6E-AA11-42F7-905A-9ED8FE9082FA}" type="sibTrans" cxnId="{F96ACE00-C3F6-435D-AF1B-D74AE9A8B180}">
      <dgm:prSet/>
      <dgm:spPr/>
      <dgm:t>
        <a:bodyPr/>
        <a:lstStyle/>
        <a:p>
          <a:endParaRPr lang="nl-NL" sz="1200"/>
        </a:p>
      </dgm:t>
    </dgm:pt>
    <dgm:pt modelId="{4E3A7429-66FA-4317-B8F4-525B20C41571}">
      <dgm:prSet custT="1"/>
      <dgm:spPr/>
      <dgm:t>
        <a:bodyPr/>
        <a:lstStyle/>
        <a:p>
          <a:r>
            <a:rPr lang="nl-NL" sz="1050" dirty="0"/>
            <a:t>paramedici</a:t>
          </a:r>
        </a:p>
      </dgm:t>
    </dgm:pt>
    <dgm:pt modelId="{D4CF58D7-D6BB-4024-ADCF-D0B61B5EF510}" type="parTrans" cxnId="{6C792085-6177-4C21-8D75-80281B0A5E5D}">
      <dgm:prSet/>
      <dgm:spPr/>
      <dgm:t>
        <a:bodyPr/>
        <a:lstStyle/>
        <a:p>
          <a:endParaRPr lang="nl-NL"/>
        </a:p>
      </dgm:t>
    </dgm:pt>
    <dgm:pt modelId="{488BCE02-E870-46EE-A5D2-BA9208FDBB37}" type="sibTrans" cxnId="{6C792085-6177-4C21-8D75-80281B0A5E5D}">
      <dgm:prSet/>
      <dgm:spPr/>
      <dgm:t>
        <a:bodyPr/>
        <a:lstStyle/>
        <a:p>
          <a:endParaRPr lang="nl-NL"/>
        </a:p>
      </dgm:t>
    </dgm:pt>
    <dgm:pt modelId="{AE57D737-9B40-40BC-8010-70D4CB0352CA}" type="pres">
      <dgm:prSet presAssocID="{415CB89D-4EDB-4DE2-AC1A-970E4FD18D3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0CF1C8A-41BB-429D-BDBB-0BDB01E346A9}" type="pres">
      <dgm:prSet presAssocID="{415CB89D-4EDB-4DE2-AC1A-970E4FD18D37}" presName="radial" presStyleCnt="0">
        <dgm:presLayoutVars>
          <dgm:animLvl val="ctr"/>
        </dgm:presLayoutVars>
      </dgm:prSet>
      <dgm:spPr/>
    </dgm:pt>
    <dgm:pt modelId="{345C93C6-28D5-4E99-B6E2-EC0D44857720}" type="pres">
      <dgm:prSet presAssocID="{547D6B91-7570-4EB7-9807-B0F7680CA01C}" presName="centerShape" presStyleLbl="vennNode1" presStyleIdx="0" presStyleCnt="13" custScaleX="77642" custScaleY="66341"/>
      <dgm:spPr/>
      <dgm:t>
        <a:bodyPr/>
        <a:lstStyle/>
        <a:p>
          <a:endParaRPr lang="nl-NL"/>
        </a:p>
      </dgm:t>
    </dgm:pt>
    <dgm:pt modelId="{3758195E-42DD-4505-8ADD-4CB0C1B2F3F8}" type="pres">
      <dgm:prSet presAssocID="{A4BF5403-A38C-4ED1-8E38-89B2D566E6F3}" presName="node" presStyleLbl="vennNode1" presStyleIdx="1" presStyleCnt="13" custRadScaleRad="10077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7BE4C99-061D-41AF-A36D-E94069A79395}" type="pres">
      <dgm:prSet presAssocID="{EBF681A0-0641-4817-B18F-EFBC7351D4EE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53705B-A83A-4101-8BCE-BE1773D93075}" type="pres">
      <dgm:prSet presAssocID="{CCEADBC3-AE0D-420C-9DB6-E1EB17B7B51C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5D4526C-41D8-40A5-910D-CCEB48F88745}" type="pres">
      <dgm:prSet presAssocID="{86F7E825-0EF2-486F-B069-333DF246F464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81800C-A0F1-409D-90B2-7C347C759FB4}" type="pres">
      <dgm:prSet presAssocID="{970B0616-984E-4512-B99A-AD89BDBDEF76}" presName="node" presStyleLbl="vennNode1" presStyleIdx="5" presStyleCnt="13" custScaleX="11684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E5B0628-E86C-49CA-9E6B-8E6CD41DD43C}" type="pres">
      <dgm:prSet presAssocID="{F9EC5048-4CB8-4E05-9810-4AA4552F2689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8748703-C84D-4CD5-A96B-902C0B336EBE}" type="pres">
      <dgm:prSet presAssocID="{397EC3BB-62C3-47B4-B808-346117C3F01B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16D8D10-545D-4073-8841-28569B4B7053}" type="pres">
      <dgm:prSet presAssocID="{385236EC-512F-4979-9E29-D183A7539303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144150-CFD5-44FA-8ED2-F46873F8DDB1}" type="pres">
      <dgm:prSet presAssocID="{0AC675DB-2024-4C51-AA93-D33086805835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07D65C-2532-4128-B471-B655490C4BCD}" type="pres">
      <dgm:prSet presAssocID="{0617F6FF-8EAE-487C-A554-0762B49F16A6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CC1D144-EE07-4CC0-B21A-336236E76F18}" type="pres">
      <dgm:prSet presAssocID="{8ECC4E13-801C-4C9B-B89A-521C7887F158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29A7FF4-6BE8-4BBB-985A-A1E1FD8DDEAD}" type="pres">
      <dgm:prSet presAssocID="{4E3A7429-66FA-4317-B8F4-525B20C41571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9A6721-2513-42E4-A0E8-12C9EAF802C4}" type="presOf" srcId="{0AC675DB-2024-4C51-AA93-D33086805835}" destId="{F4144150-CFD5-44FA-8ED2-F46873F8DDB1}" srcOrd="0" destOrd="0" presId="urn:microsoft.com/office/officeart/2005/8/layout/radial3"/>
    <dgm:cxn modelId="{9EFFF62E-3BC6-4766-9795-B22C38521E09}" srcId="{547D6B91-7570-4EB7-9807-B0F7680CA01C}" destId="{86F7E825-0EF2-486F-B069-333DF246F464}" srcOrd="3" destOrd="0" parTransId="{A261D748-4D89-4899-AAEF-0824FF668078}" sibTransId="{EEAFD195-CF10-4C77-B7BB-5C482D1564F5}"/>
    <dgm:cxn modelId="{C50AD9A4-0757-4190-A404-89AAE850F186}" type="presOf" srcId="{397EC3BB-62C3-47B4-B808-346117C3F01B}" destId="{08748703-C84D-4CD5-A96B-902C0B336EBE}" srcOrd="0" destOrd="0" presId="urn:microsoft.com/office/officeart/2005/8/layout/radial3"/>
    <dgm:cxn modelId="{663F00B4-0297-469B-ADD8-BDC2398A985D}" srcId="{547D6B91-7570-4EB7-9807-B0F7680CA01C}" destId="{385236EC-512F-4979-9E29-D183A7539303}" srcOrd="7" destOrd="0" parTransId="{6AA75AED-AA34-45F1-A079-FFD05EA3EB74}" sibTransId="{87B7CFA0-EAD3-41FB-BB13-48DF809754E4}"/>
    <dgm:cxn modelId="{6C792085-6177-4C21-8D75-80281B0A5E5D}" srcId="{547D6B91-7570-4EB7-9807-B0F7680CA01C}" destId="{4E3A7429-66FA-4317-B8F4-525B20C41571}" srcOrd="11" destOrd="0" parTransId="{D4CF58D7-D6BB-4024-ADCF-D0B61B5EF510}" sibTransId="{488BCE02-E870-46EE-A5D2-BA9208FDBB37}"/>
    <dgm:cxn modelId="{79BF21E4-9688-4212-BE06-8E003F4B4F41}" type="presOf" srcId="{415CB89D-4EDB-4DE2-AC1A-970E4FD18D37}" destId="{AE57D737-9B40-40BC-8010-70D4CB0352CA}" srcOrd="0" destOrd="0" presId="urn:microsoft.com/office/officeart/2005/8/layout/radial3"/>
    <dgm:cxn modelId="{49A20A23-9729-4352-88E2-F2D8F102D691}" type="presOf" srcId="{A4BF5403-A38C-4ED1-8E38-89B2D566E6F3}" destId="{3758195E-42DD-4505-8ADD-4CB0C1B2F3F8}" srcOrd="0" destOrd="0" presId="urn:microsoft.com/office/officeart/2005/8/layout/radial3"/>
    <dgm:cxn modelId="{7AE21960-4448-4110-BBEB-AF77F3B35EE5}" srcId="{547D6B91-7570-4EB7-9807-B0F7680CA01C}" destId="{A4BF5403-A38C-4ED1-8E38-89B2D566E6F3}" srcOrd="0" destOrd="0" parTransId="{E4FA2C49-6666-458D-ACB0-04BB8135F695}" sibTransId="{B077D048-CA49-4C60-B279-22D7AA3022C7}"/>
    <dgm:cxn modelId="{A07370B4-0386-4842-972B-00423B8B7A8E}" type="presOf" srcId="{0617F6FF-8EAE-487C-A554-0762B49F16A6}" destId="{5207D65C-2532-4128-B471-B655490C4BCD}" srcOrd="0" destOrd="0" presId="urn:microsoft.com/office/officeart/2005/8/layout/radial3"/>
    <dgm:cxn modelId="{68CDBBF1-F7C9-4908-BFEC-5AB734DBDB3A}" type="presOf" srcId="{970B0616-984E-4512-B99A-AD89BDBDEF76}" destId="{2A81800C-A0F1-409D-90B2-7C347C759FB4}" srcOrd="0" destOrd="0" presId="urn:microsoft.com/office/officeart/2005/8/layout/radial3"/>
    <dgm:cxn modelId="{31F279F9-368C-4407-BE04-8515F33038B9}" type="presOf" srcId="{547D6B91-7570-4EB7-9807-B0F7680CA01C}" destId="{345C93C6-28D5-4E99-B6E2-EC0D44857720}" srcOrd="0" destOrd="0" presId="urn:microsoft.com/office/officeart/2005/8/layout/radial3"/>
    <dgm:cxn modelId="{A114016A-BA48-4736-899D-EB7C4FA4B061}" srcId="{547D6B91-7570-4EB7-9807-B0F7680CA01C}" destId="{970B0616-984E-4512-B99A-AD89BDBDEF76}" srcOrd="4" destOrd="0" parTransId="{5B651162-7588-4128-8EBC-DA5E6CFC8226}" sibTransId="{3F2281AF-4B66-4B76-922A-4A0009973291}"/>
    <dgm:cxn modelId="{F69D8F62-46AC-411C-9372-8D72B1D69D9C}" srcId="{547D6B91-7570-4EB7-9807-B0F7680CA01C}" destId="{0617F6FF-8EAE-487C-A554-0762B49F16A6}" srcOrd="9" destOrd="0" parTransId="{79E8B8F4-7A4D-4779-A2A5-D90E5B8CBB99}" sibTransId="{0725D9F4-69FA-4394-9B9E-628BB33ED419}"/>
    <dgm:cxn modelId="{DE3FEFC4-5542-4BA6-8536-7311DF2805B7}" type="presOf" srcId="{EBF681A0-0641-4817-B18F-EFBC7351D4EE}" destId="{B7BE4C99-061D-41AF-A36D-E94069A79395}" srcOrd="0" destOrd="0" presId="urn:microsoft.com/office/officeart/2005/8/layout/radial3"/>
    <dgm:cxn modelId="{F8B62EDB-DD08-48DB-BE36-0E1C0BABEF09}" srcId="{547D6B91-7570-4EB7-9807-B0F7680CA01C}" destId="{CCEADBC3-AE0D-420C-9DB6-E1EB17B7B51C}" srcOrd="2" destOrd="0" parTransId="{2853F9B3-FB84-4948-9C18-C0C6A4944FFC}" sibTransId="{96EFFA3F-D46E-4425-AB5D-0CB9A4E635E1}"/>
    <dgm:cxn modelId="{428BAB9B-8B32-466D-89A4-38B0C0D4DC13}" srcId="{547D6B91-7570-4EB7-9807-B0F7680CA01C}" destId="{EBF681A0-0641-4817-B18F-EFBC7351D4EE}" srcOrd="1" destOrd="0" parTransId="{E3181EDC-072C-4411-983B-B81D4183A643}" sibTransId="{9C88F0DC-E2E8-4406-8D7F-845635A3725E}"/>
    <dgm:cxn modelId="{DB829261-25ED-4A33-A047-D9412B9FB8AE}" type="presOf" srcId="{4E3A7429-66FA-4317-B8F4-525B20C41571}" destId="{C29A7FF4-6BE8-4BBB-985A-A1E1FD8DDEAD}" srcOrd="0" destOrd="0" presId="urn:microsoft.com/office/officeart/2005/8/layout/radial3"/>
    <dgm:cxn modelId="{AEB949C4-DAAF-413E-A7AD-A802285142FA}" type="presOf" srcId="{385236EC-512F-4979-9E29-D183A7539303}" destId="{B16D8D10-545D-4073-8841-28569B4B7053}" srcOrd="0" destOrd="0" presId="urn:microsoft.com/office/officeart/2005/8/layout/radial3"/>
    <dgm:cxn modelId="{00BEA311-8501-4EA1-AE25-35B90029B563}" type="presOf" srcId="{F9EC5048-4CB8-4E05-9810-4AA4552F2689}" destId="{DE5B0628-E86C-49CA-9E6B-8E6CD41DD43C}" srcOrd="0" destOrd="0" presId="urn:microsoft.com/office/officeart/2005/8/layout/radial3"/>
    <dgm:cxn modelId="{8A96AADB-1871-4E5B-9B4D-8227A3FDB1BD}" srcId="{547D6B91-7570-4EB7-9807-B0F7680CA01C}" destId="{8ECC4E13-801C-4C9B-B89A-521C7887F158}" srcOrd="10" destOrd="0" parTransId="{A2F1BCD6-7D2C-42F3-92F4-B609DE7C3488}" sibTransId="{530DBB05-6783-4A87-A0E4-253C8250A56C}"/>
    <dgm:cxn modelId="{06EAAFC3-D679-40EC-8C16-708511FEDB4B}" srcId="{415CB89D-4EDB-4DE2-AC1A-970E4FD18D37}" destId="{547D6B91-7570-4EB7-9807-B0F7680CA01C}" srcOrd="0" destOrd="0" parTransId="{D1BF33BA-AF26-4F69-AB81-E9CED4BD4818}" sibTransId="{300EC9D8-25EA-4E4F-BFAB-D5BE08573F0A}"/>
    <dgm:cxn modelId="{3034B1F5-BC8A-4AB3-8448-9405F3541BD5}" srcId="{547D6B91-7570-4EB7-9807-B0F7680CA01C}" destId="{397EC3BB-62C3-47B4-B808-346117C3F01B}" srcOrd="6" destOrd="0" parTransId="{1201C67F-C288-4CE7-93C4-DBBB3CEB5D10}" sibTransId="{DC80C5C4-7A6C-471D-B2C8-D12593C6CD97}"/>
    <dgm:cxn modelId="{F96ACE00-C3F6-435D-AF1B-D74AE9A8B180}" srcId="{547D6B91-7570-4EB7-9807-B0F7680CA01C}" destId="{F9EC5048-4CB8-4E05-9810-4AA4552F2689}" srcOrd="5" destOrd="0" parTransId="{04A6DCCD-6E22-4F37-9567-9F2406D6FB4F}" sibTransId="{AC97BF6E-AA11-42F7-905A-9ED8FE9082FA}"/>
    <dgm:cxn modelId="{A1EF3B04-B82B-45C3-9B76-00EC0F5F2AF6}" type="presOf" srcId="{8ECC4E13-801C-4C9B-B89A-521C7887F158}" destId="{6CC1D144-EE07-4CC0-B21A-336236E76F18}" srcOrd="0" destOrd="0" presId="urn:microsoft.com/office/officeart/2005/8/layout/radial3"/>
    <dgm:cxn modelId="{B34F55F9-E198-47FF-BC83-217F037A0B0A}" srcId="{547D6B91-7570-4EB7-9807-B0F7680CA01C}" destId="{0AC675DB-2024-4C51-AA93-D33086805835}" srcOrd="8" destOrd="0" parTransId="{24608C3D-301A-4017-947A-C56127118D6A}" sibTransId="{346F43EF-106E-425A-A77B-470FF9260E26}"/>
    <dgm:cxn modelId="{0A26EE8F-5330-40B8-9DDD-4834FDF6B873}" type="presOf" srcId="{CCEADBC3-AE0D-420C-9DB6-E1EB17B7B51C}" destId="{2953705B-A83A-4101-8BCE-BE1773D93075}" srcOrd="0" destOrd="0" presId="urn:microsoft.com/office/officeart/2005/8/layout/radial3"/>
    <dgm:cxn modelId="{583D6A18-63A0-463C-AD29-693A06D10A4C}" type="presOf" srcId="{86F7E825-0EF2-486F-B069-333DF246F464}" destId="{65D4526C-41D8-40A5-910D-CCEB48F88745}" srcOrd="0" destOrd="0" presId="urn:microsoft.com/office/officeart/2005/8/layout/radial3"/>
    <dgm:cxn modelId="{1406ADDB-BF2F-4E27-82E9-62CA201F577D}" type="presParOf" srcId="{AE57D737-9B40-40BC-8010-70D4CB0352CA}" destId="{10CF1C8A-41BB-429D-BDBB-0BDB01E346A9}" srcOrd="0" destOrd="0" presId="urn:microsoft.com/office/officeart/2005/8/layout/radial3"/>
    <dgm:cxn modelId="{0663D365-34FC-4E84-852D-2126DEA4F309}" type="presParOf" srcId="{10CF1C8A-41BB-429D-BDBB-0BDB01E346A9}" destId="{345C93C6-28D5-4E99-B6E2-EC0D44857720}" srcOrd="0" destOrd="0" presId="urn:microsoft.com/office/officeart/2005/8/layout/radial3"/>
    <dgm:cxn modelId="{6A8A1DA1-8B1B-4D10-8361-B3430ABE0663}" type="presParOf" srcId="{10CF1C8A-41BB-429D-BDBB-0BDB01E346A9}" destId="{3758195E-42DD-4505-8ADD-4CB0C1B2F3F8}" srcOrd="1" destOrd="0" presId="urn:microsoft.com/office/officeart/2005/8/layout/radial3"/>
    <dgm:cxn modelId="{F35FFD2D-8197-43AC-A569-8A02655CAC61}" type="presParOf" srcId="{10CF1C8A-41BB-429D-BDBB-0BDB01E346A9}" destId="{B7BE4C99-061D-41AF-A36D-E94069A79395}" srcOrd="2" destOrd="0" presId="urn:microsoft.com/office/officeart/2005/8/layout/radial3"/>
    <dgm:cxn modelId="{753D9A77-CA9A-4A7B-8E9B-B5231B014422}" type="presParOf" srcId="{10CF1C8A-41BB-429D-BDBB-0BDB01E346A9}" destId="{2953705B-A83A-4101-8BCE-BE1773D93075}" srcOrd="3" destOrd="0" presId="urn:microsoft.com/office/officeart/2005/8/layout/radial3"/>
    <dgm:cxn modelId="{1E135584-D4F6-4746-BFA6-3815DEC45D3C}" type="presParOf" srcId="{10CF1C8A-41BB-429D-BDBB-0BDB01E346A9}" destId="{65D4526C-41D8-40A5-910D-CCEB48F88745}" srcOrd="4" destOrd="0" presId="urn:microsoft.com/office/officeart/2005/8/layout/radial3"/>
    <dgm:cxn modelId="{100D95CC-C5CA-4B7F-89C3-80EC85992148}" type="presParOf" srcId="{10CF1C8A-41BB-429D-BDBB-0BDB01E346A9}" destId="{2A81800C-A0F1-409D-90B2-7C347C759FB4}" srcOrd="5" destOrd="0" presId="urn:microsoft.com/office/officeart/2005/8/layout/radial3"/>
    <dgm:cxn modelId="{B5C676E5-6717-4C09-90A1-76116B9CAF89}" type="presParOf" srcId="{10CF1C8A-41BB-429D-BDBB-0BDB01E346A9}" destId="{DE5B0628-E86C-49CA-9E6B-8E6CD41DD43C}" srcOrd="6" destOrd="0" presId="urn:microsoft.com/office/officeart/2005/8/layout/radial3"/>
    <dgm:cxn modelId="{CBC21B00-089F-4E12-BF7B-976BC9CA8569}" type="presParOf" srcId="{10CF1C8A-41BB-429D-BDBB-0BDB01E346A9}" destId="{08748703-C84D-4CD5-A96B-902C0B336EBE}" srcOrd="7" destOrd="0" presId="urn:microsoft.com/office/officeart/2005/8/layout/radial3"/>
    <dgm:cxn modelId="{E1D06991-5A2E-4C19-BE26-D318BC6941E9}" type="presParOf" srcId="{10CF1C8A-41BB-429D-BDBB-0BDB01E346A9}" destId="{B16D8D10-545D-4073-8841-28569B4B7053}" srcOrd="8" destOrd="0" presId="urn:microsoft.com/office/officeart/2005/8/layout/radial3"/>
    <dgm:cxn modelId="{EDFD2566-CAAE-4DC6-8612-A358BBD9CC42}" type="presParOf" srcId="{10CF1C8A-41BB-429D-BDBB-0BDB01E346A9}" destId="{F4144150-CFD5-44FA-8ED2-F46873F8DDB1}" srcOrd="9" destOrd="0" presId="urn:microsoft.com/office/officeart/2005/8/layout/radial3"/>
    <dgm:cxn modelId="{2DFB24CE-27C3-4245-AD94-246B73D6CE5A}" type="presParOf" srcId="{10CF1C8A-41BB-429D-BDBB-0BDB01E346A9}" destId="{5207D65C-2532-4128-B471-B655490C4BCD}" srcOrd="10" destOrd="0" presId="urn:microsoft.com/office/officeart/2005/8/layout/radial3"/>
    <dgm:cxn modelId="{22B00501-18D8-425B-BAC0-D81D5BC5CB58}" type="presParOf" srcId="{10CF1C8A-41BB-429D-BDBB-0BDB01E346A9}" destId="{6CC1D144-EE07-4CC0-B21A-336236E76F18}" srcOrd="11" destOrd="0" presId="urn:microsoft.com/office/officeart/2005/8/layout/radial3"/>
    <dgm:cxn modelId="{D776E933-B526-412E-A444-548C59609E66}" type="presParOf" srcId="{10CF1C8A-41BB-429D-BDBB-0BDB01E346A9}" destId="{C29A7FF4-6BE8-4BBB-985A-A1E1FD8DDEAD}" srcOrd="12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93C6-28D5-4E99-B6E2-EC0D44857720}">
      <dsp:nvSpPr>
        <dsp:cNvPr id="0" name=""/>
        <dsp:cNvSpPr/>
      </dsp:nvSpPr>
      <dsp:spPr>
        <a:xfrm>
          <a:off x="1175120" y="1391031"/>
          <a:ext cx="1479571" cy="1205433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Gezonde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Bevolking </a:t>
          </a:r>
        </a:p>
      </dsp:txBody>
      <dsp:txXfrm>
        <a:off x="1391798" y="1567563"/>
        <a:ext cx="1046215" cy="852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93C6-28D5-4E99-B6E2-EC0D44857720}">
      <dsp:nvSpPr>
        <dsp:cNvPr id="0" name=""/>
        <dsp:cNvSpPr/>
      </dsp:nvSpPr>
      <dsp:spPr>
        <a:xfrm>
          <a:off x="1114973" y="1391031"/>
          <a:ext cx="1599866" cy="1205433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Gezonde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Bevolking </a:t>
          </a:r>
        </a:p>
      </dsp:txBody>
      <dsp:txXfrm>
        <a:off x="1349268" y="1567563"/>
        <a:ext cx="1131276" cy="852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93C6-28D5-4E99-B6E2-EC0D44857720}">
      <dsp:nvSpPr>
        <dsp:cNvPr id="0" name=""/>
        <dsp:cNvSpPr/>
      </dsp:nvSpPr>
      <dsp:spPr>
        <a:xfrm>
          <a:off x="1129495" y="1403072"/>
          <a:ext cx="1513202" cy="118135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Gezonde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Bevolking </a:t>
          </a:r>
        </a:p>
      </dsp:txBody>
      <dsp:txXfrm>
        <a:off x="1351098" y="1576077"/>
        <a:ext cx="1069996" cy="835341"/>
      </dsp:txXfrm>
    </dsp:sp>
    <dsp:sp modelId="{6CC1D144-EE07-4CC0-B21A-336236E76F18}">
      <dsp:nvSpPr>
        <dsp:cNvPr id="0" name=""/>
        <dsp:cNvSpPr/>
      </dsp:nvSpPr>
      <dsp:spPr>
        <a:xfrm>
          <a:off x="0" y="799426"/>
          <a:ext cx="967759" cy="1002946"/>
        </a:xfrm>
        <a:prstGeom prst="ellipse">
          <a:avLst/>
        </a:prstGeom>
        <a:solidFill>
          <a:srgbClr val="259E5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Huisartsen</a:t>
          </a:r>
        </a:p>
      </dsp:txBody>
      <dsp:txXfrm>
        <a:off x="141725" y="946304"/>
        <a:ext cx="684309" cy="709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C93C6-28D5-4E99-B6E2-EC0D44857720}">
      <dsp:nvSpPr>
        <dsp:cNvPr id="0" name=""/>
        <dsp:cNvSpPr/>
      </dsp:nvSpPr>
      <dsp:spPr>
        <a:xfrm>
          <a:off x="1188943" y="1373451"/>
          <a:ext cx="1451925" cy="1240593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Gezonde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>
              <a:solidFill>
                <a:srgbClr val="00368A"/>
              </a:solidFill>
            </a:rPr>
            <a:t>Bevolking </a:t>
          </a:r>
        </a:p>
      </dsp:txBody>
      <dsp:txXfrm>
        <a:off x="1401572" y="1555132"/>
        <a:ext cx="1026667" cy="877231"/>
      </dsp:txXfrm>
    </dsp:sp>
    <dsp:sp modelId="{3758195E-42DD-4505-8ADD-4CB0C1B2F3F8}">
      <dsp:nvSpPr>
        <dsp:cNvPr id="0" name=""/>
        <dsp:cNvSpPr/>
      </dsp:nvSpPr>
      <dsp:spPr>
        <a:xfrm>
          <a:off x="1447400" y="68937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 err="1"/>
            <a:t>Zieken-huizen</a:t>
          </a:r>
          <a:endParaRPr lang="nl-NL" sz="1100" kern="1200" dirty="0"/>
        </a:p>
      </dsp:txBody>
      <dsp:txXfrm>
        <a:off x="1584329" y="205866"/>
        <a:ext cx="661154" cy="661154"/>
      </dsp:txXfrm>
    </dsp:sp>
    <dsp:sp modelId="{B7BE4C99-061D-41AF-A36D-E94069A79395}">
      <dsp:nvSpPr>
        <dsp:cNvPr id="0" name=""/>
        <dsp:cNvSpPr/>
      </dsp:nvSpPr>
      <dsp:spPr>
        <a:xfrm>
          <a:off x="2170427" y="273921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GGZ</a:t>
          </a:r>
        </a:p>
      </dsp:txBody>
      <dsp:txXfrm>
        <a:off x="2307356" y="410850"/>
        <a:ext cx="661154" cy="661154"/>
      </dsp:txXfrm>
    </dsp:sp>
    <dsp:sp modelId="{2953705B-A83A-4101-8BCE-BE1773D93075}">
      <dsp:nvSpPr>
        <dsp:cNvPr id="0" name=""/>
        <dsp:cNvSpPr/>
      </dsp:nvSpPr>
      <dsp:spPr>
        <a:xfrm>
          <a:off x="2699719" y="803214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VVT</a:t>
          </a:r>
        </a:p>
      </dsp:txBody>
      <dsp:txXfrm>
        <a:off x="2836648" y="940143"/>
        <a:ext cx="661154" cy="661154"/>
      </dsp:txXfrm>
    </dsp:sp>
    <dsp:sp modelId="{65D4526C-41D8-40A5-910D-CCEB48F88745}">
      <dsp:nvSpPr>
        <dsp:cNvPr id="0" name=""/>
        <dsp:cNvSpPr/>
      </dsp:nvSpPr>
      <dsp:spPr>
        <a:xfrm>
          <a:off x="2893454" y="1526241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/>
            <a:t>Werkgevers</a:t>
          </a:r>
        </a:p>
      </dsp:txBody>
      <dsp:txXfrm>
        <a:off x="3030383" y="1663170"/>
        <a:ext cx="661154" cy="661154"/>
      </dsp:txXfrm>
    </dsp:sp>
    <dsp:sp modelId="{2A81800C-A0F1-409D-90B2-7C347C759FB4}">
      <dsp:nvSpPr>
        <dsp:cNvPr id="0" name=""/>
        <dsp:cNvSpPr/>
      </dsp:nvSpPr>
      <dsp:spPr>
        <a:xfrm>
          <a:off x="2620986" y="2249268"/>
          <a:ext cx="1092478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 dirty="0"/>
            <a:t>Verzekeraars</a:t>
          </a:r>
        </a:p>
      </dsp:txBody>
      <dsp:txXfrm>
        <a:off x="2780976" y="2386197"/>
        <a:ext cx="772498" cy="661154"/>
      </dsp:txXfrm>
    </dsp:sp>
    <dsp:sp modelId="{DE5B0628-E86C-49CA-9E6B-8E6CD41DD43C}">
      <dsp:nvSpPr>
        <dsp:cNvPr id="0" name=""/>
        <dsp:cNvSpPr/>
      </dsp:nvSpPr>
      <dsp:spPr>
        <a:xfrm>
          <a:off x="2170427" y="2778561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COA</a:t>
          </a:r>
        </a:p>
      </dsp:txBody>
      <dsp:txXfrm>
        <a:off x="2307356" y="2915490"/>
        <a:ext cx="661154" cy="661154"/>
      </dsp:txXfrm>
    </dsp:sp>
    <dsp:sp modelId="{08748703-C84D-4CD5-A96B-902C0B336EBE}">
      <dsp:nvSpPr>
        <dsp:cNvPr id="0" name=""/>
        <dsp:cNvSpPr/>
      </dsp:nvSpPr>
      <dsp:spPr>
        <a:xfrm>
          <a:off x="1447400" y="2972295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00" kern="1200" dirty="0" err="1"/>
            <a:t>Welzijns-organisaties</a:t>
          </a:r>
          <a:endParaRPr lang="nl-NL" sz="1000" kern="1200" dirty="0"/>
        </a:p>
      </dsp:txBody>
      <dsp:txXfrm>
        <a:off x="1584329" y="3109224"/>
        <a:ext cx="661154" cy="661154"/>
      </dsp:txXfrm>
    </dsp:sp>
    <dsp:sp modelId="{B16D8D10-545D-4073-8841-28569B4B7053}">
      <dsp:nvSpPr>
        <dsp:cNvPr id="0" name=""/>
        <dsp:cNvSpPr/>
      </dsp:nvSpPr>
      <dsp:spPr>
        <a:xfrm>
          <a:off x="724372" y="2778561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 dirty="0"/>
            <a:t>Gemeentes</a:t>
          </a:r>
        </a:p>
      </dsp:txBody>
      <dsp:txXfrm>
        <a:off x="861301" y="2915490"/>
        <a:ext cx="661154" cy="661154"/>
      </dsp:txXfrm>
    </dsp:sp>
    <dsp:sp modelId="{F4144150-CFD5-44FA-8ED2-F46873F8DDB1}">
      <dsp:nvSpPr>
        <dsp:cNvPr id="0" name=""/>
        <dsp:cNvSpPr/>
      </dsp:nvSpPr>
      <dsp:spPr>
        <a:xfrm>
          <a:off x="195080" y="2249268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Wijk-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verpleging</a:t>
          </a:r>
        </a:p>
      </dsp:txBody>
      <dsp:txXfrm>
        <a:off x="332009" y="2386197"/>
        <a:ext cx="661154" cy="661154"/>
      </dsp:txXfrm>
    </dsp:sp>
    <dsp:sp modelId="{5207D65C-2532-4128-B471-B655490C4BCD}">
      <dsp:nvSpPr>
        <dsp:cNvPr id="0" name=""/>
        <dsp:cNvSpPr/>
      </dsp:nvSpPr>
      <dsp:spPr>
        <a:xfrm>
          <a:off x="1345" y="1526241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 dirty="0"/>
            <a:t>Tandartsen</a:t>
          </a:r>
        </a:p>
      </dsp:txBody>
      <dsp:txXfrm>
        <a:off x="138274" y="1663170"/>
        <a:ext cx="661154" cy="661154"/>
      </dsp:txXfrm>
    </dsp:sp>
    <dsp:sp modelId="{6CC1D144-EE07-4CC0-B21A-336236E76F18}">
      <dsp:nvSpPr>
        <dsp:cNvPr id="0" name=""/>
        <dsp:cNvSpPr/>
      </dsp:nvSpPr>
      <dsp:spPr>
        <a:xfrm>
          <a:off x="195080" y="803214"/>
          <a:ext cx="935012" cy="935012"/>
        </a:xfrm>
        <a:prstGeom prst="ellipse">
          <a:avLst/>
        </a:prstGeom>
        <a:solidFill>
          <a:srgbClr val="259E5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100" kern="1200" dirty="0"/>
            <a:t>Huisartsen</a:t>
          </a:r>
        </a:p>
      </dsp:txBody>
      <dsp:txXfrm>
        <a:off x="332009" y="940143"/>
        <a:ext cx="661154" cy="661154"/>
      </dsp:txXfrm>
    </dsp:sp>
    <dsp:sp modelId="{C29A7FF4-6BE8-4BBB-985A-A1E1FD8DDEAD}">
      <dsp:nvSpPr>
        <dsp:cNvPr id="0" name=""/>
        <dsp:cNvSpPr/>
      </dsp:nvSpPr>
      <dsp:spPr>
        <a:xfrm>
          <a:off x="724372" y="273921"/>
          <a:ext cx="935012" cy="9350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050" kern="1200" dirty="0"/>
            <a:t>paramedici</a:t>
          </a:r>
        </a:p>
      </dsp:txBody>
      <dsp:txXfrm>
        <a:off x="861301" y="410850"/>
        <a:ext cx="661154" cy="66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A738-4B26-4223-B57F-D39C28DA2530}" type="datetimeFigureOut">
              <a:rPr lang="nl-NL" smtClean="0"/>
              <a:t>09-12-16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7C172-5FA5-48AE-B73F-46D33836C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97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EF1166-D28D-44A2-A9FF-B9BD12578864}" type="datetimeFigureOut">
              <a:rPr lang="nl-NL" smtClean="0"/>
              <a:t>09-12-16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D11452-327C-4719-9AE2-72356142EC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25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83FB-2468-46AE-97FB-E9D78B75ADD0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788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283FB-2468-46AE-97FB-E9D78B75ADD0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41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11452-327C-4719-9AE2-72356142EC9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38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lem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7" y="0"/>
            <a:ext cx="3642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2213811"/>
            <a:ext cx="5815792" cy="1251703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 normalizeH="0" baseline="0" dirty="0">
                <a:solidFill>
                  <a:srgbClr val="0037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45720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602038"/>
            <a:ext cx="5815792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100" baseline="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457200">
              <a:spcBef>
                <a:spcPct val="20000"/>
              </a:spcBef>
              <a:buFont typeface="Arial"/>
              <a:buNone/>
            </a:pPr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434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© Common Eye </a:t>
            </a:r>
            <a:fld id="{0E4DE3D9-934A-4FB7-9671-93499279B2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09-12-16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26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D760B8-BBAF-4CD8-9A9A-374D17AA6482}" type="datetime1">
              <a:rPr lang="nl-NL" smtClean="0"/>
              <a:t>09-12-16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22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0FFDC9-E118-4834-B38B-80957A53F9F5}" type="datetime1">
              <a:rPr lang="nl-NL" smtClean="0"/>
              <a:t>09-12-16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26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lem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7" y="0"/>
            <a:ext cx="3642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2213811"/>
            <a:ext cx="5815792" cy="1251703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 normalizeH="0" baseline="0" dirty="0">
                <a:solidFill>
                  <a:srgbClr val="0037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45720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3602038"/>
            <a:ext cx="5815792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100" baseline="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457200">
              <a:spcBef>
                <a:spcPct val="20000"/>
              </a:spcBef>
              <a:buFont typeface="Arial"/>
              <a:buNone/>
            </a:pPr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434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© Common Eye </a:t>
            </a:r>
            <a:fld id="{0E4DE3D9-934A-4FB7-9671-93499279B2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09-12-16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3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1" y="465513"/>
            <a:ext cx="5796983" cy="1225176"/>
          </a:xfrm>
        </p:spPr>
        <p:txBody>
          <a:bodyPr anchor="t"/>
          <a:lstStyle>
            <a:lvl1pPr>
              <a:defRPr>
                <a:solidFill>
                  <a:srgbClr val="259E5A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nl-NL" sz="8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nl-NL" sz="8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97EA917-A63B-4C26-AD9D-93897ADCCBF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27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lement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2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334" y="2360815"/>
            <a:ext cx="5700792" cy="2201661"/>
          </a:xfrm>
        </p:spPr>
        <p:txBody>
          <a:bodyPr anchor="t">
            <a:normAutofit/>
          </a:bodyPr>
          <a:lstStyle>
            <a:lvl1pPr marL="0" algn="l" defTabSz="457200" rtl="0" eaLnBrk="1" latinLnBrk="0" hangingPunct="1">
              <a:defRPr lang="en-US" sz="2100" kern="1200" dirty="0">
                <a:solidFill>
                  <a:srgbClr val="003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92334" y="4589464"/>
            <a:ext cx="570079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59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www.commoneye.nl</a:t>
            </a:r>
          </a:p>
        </p:txBody>
      </p:sp>
      <p:sp>
        <p:nvSpPr>
          <p:cNvPr id="8" name="Tijdelijke aanduiding voor dianummer 5"/>
          <p:cNvSpPr txBox="1">
            <a:spLocks/>
          </p:cNvSpPr>
          <p:nvPr userDrawn="1"/>
        </p:nvSpPr>
        <p:spPr>
          <a:xfrm>
            <a:off x="5912884" y="5496681"/>
            <a:ext cx="2880242" cy="124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</a:pP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intellectuele</a:t>
            </a:r>
            <a:r>
              <a:rPr lang="en-GB" dirty="0"/>
              <a:t> </a:t>
            </a:r>
            <a:r>
              <a:rPr lang="en-GB" dirty="0" err="1"/>
              <a:t>eigendomsrechten</a:t>
            </a:r>
            <a:r>
              <a:rPr lang="en-GB" dirty="0"/>
              <a:t> met </a:t>
            </a:r>
            <a:r>
              <a:rPr lang="en-GB" dirty="0" err="1"/>
              <a:t>betrekking</a:t>
            </a:r>
            <a:r>
              <a:rPr lang="en-GB" dirty="0"/>
              <a:t> tot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presentatie</a:t>
            </a:r>
            <a:r>
              <a:rPr lang="en-GB" dirty="0"/>
              <a:t> </a:t>
            </a:r>
            <a:r>
              <a:rPr lang="en-GB" dirty="0" err="1"/>
              <a:t>berusten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Common Eye.</a:t>
            </a:r>
          </a:p>
          <a:p>
            <a:pPr algn="l">
              <a:spcBef>
                <a:spcPts val="800"/>
              </a:spcBef>
            </a:pPr>
            <a:endParaRPr lang="en-GB" dirty="0"/>
          </a:p>
          <a:p>
            <a:pPr algn="l">
              <a:spcBef>
                <a:spcPts val="800"/>
              </a:spcBef>
            </a:pPr>
            <a:r>
              <a:rPr lang="en-GB" dirty="0" err="1"/>
              <a:t>Niets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presentatie</a:t>
            </a:r>
            <a:r>
              <a:rPr lang="en-GB" dirty="0"/>
              <a:t> mag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verveelvoudigd</a:t>
            </a:r>
            <a:r>
              <a:rPr lang="en-GB" dirty="0"/>
              <a:t> of </a:t>
            </a:r>
            <a:r>
              <a:rPr lang="en-GB" dirty="0" err="1"/>
              <a:t>openbaar</a:t>
            </a:r>
            <a:r>
              <a:rPr lang="en-GB" dirty="0"/>
              <a:t> </a:t>
            </a:r>
            <a:r>
              <a:rPr lang="en-GB" dirty="0" err="1"/>
              <a:t>gemaakt</a:t>
            </a:r>
            <a:r>
              <a:rPr lang="en-GB" dirty="0"/>
              <a:t>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schriftelijke</a:t>
            </a:r>
            <a:r>
              <a:rPr lang="en-GB" dirty="0"/>
              <a:t> </a:t>
            </a:r>
            <a:r>
              <a:rPr lang="en-GB" dirty="0" err="1"/>
              <a:t>toestemming</a:t>
            </a:r>
            <a:r>
              <a:rPr lang="en-GB" dirty="0"/>
              <a:t> van Common Eye.</a:t>
            </a:r>
          </a:p>
        </p:txBody>
      </p:sp>
    </p:spTree>
    <p:extLst>
      <p:ext uri="{BB962C8B-B14F-4D97-AF65-F5344CB8AC3E}">
        <p14:creationId xmlns:p14="http://schemas.microsoft.com/office/powerpoint/2010/main" val="753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9E5A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9B441B-14E4-4F73-A649-545BC3072696}" type="datetime1">
              <a:rPr lang="nl-NL" smtClean="0"/>
              <a:t>09-12-16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22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259E5A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2C9744-04CF-4498-87C2-1B2530F6CB20}" type="datetime1">
              <a:rPr lang="nl-NL" smtClean="0"/>
              <a:t>09-12-16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47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9E5A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3C44F0-9EEE-49CC-B0D7-A749CA03EF7B}" type="datetime1">
              <a:rPr lang="nl-NL" smtClean="0"/>
              <a:t>09-12-16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455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125EE3-31EB-400A-AECC-BF640B2E25BC}" type="datetime1">
              <a:rPr lang="nl-NL" smtClean="0"/>
              <a:t>09-12-16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39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7A33DE-B5AF-45AC-B76D-D19BB103E030}" type="datetime1">
              <a:rPr lang="nl-NL" smtClean="0"/>
              <a:t>09-12-16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3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261" y="465513"/>
            <a:ext cx="5796983" cy="1225176"/>
          </a:xfrm>
        </p:spPr>
        <p:txBody>
          <a:bodyPr anchor="t"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lang="nl-NL" sz="8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nl-NL" sz="8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97EA917-A63B-4C26-AD9D-93897ADCCBF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2528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FA62CB-B45B-406C-A99B-02215C9D515D}" type="datetime1">
              <a:rPr lang="nl-NL" smtClean="0"/>
              <a:t>09-12-16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92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9E5A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D760B8-BBAF-4CD8-9A9A-374D17AA6482}" type="datetime1">
              <a:rPr lang="nl-NL" smtClean="0"/>
              <a:t>09-12-16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502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259E5A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0FFDC9-E118-4834-B38B-80957A53F9F5}" type="datetime1">
              <a:rPr lang="nl-NL" smtClean="0"/>
              <a:t>09-12-16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42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lement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29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2334" y="2360815"/>
            <a:ext cx="5700792" cy="2201661"/>
          </a:xfrm>
        </p:spPr>
        <p:txBody>
          <a:bodyPr anchor="t">
            <a:normAutofit/>
          </a:bodyPr>
          <a:lstStyle>
            <a:lvl1pPr marL="0" algn="l" defTabSz="457200" rtl="0" eaLnBrk="1" latinLnBrk="0" hangingPunct="1">
              <a:defRPr lang="en-US" sz="2100" kern="1200" dirty="0">
                <a:solidFill>
                  <a:srgbClr val="0036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92334" y="4589464"/>
            <a:ext cx="570079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59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www.commoneye.nl</a:t>
            </a:r>
          </a:p>
        </p:txBody>
      </p:sp>
      <p:sp>
        <p:nvSpPr>
          <p:cNvPr id="8" name="Tijdelijke aanduiding voor dianummer 5"/>
          <p:cNvSpPr txBox="1">
            <a:spLocks/>
          </p:cNvSpPr>
          <p:nvPr userDrawn="1"/>
        </p:nvSpPr>
        <p:spPr>
          <a:xfrm>
            <a:off x="5912884" y="5496681"/>
            <a:ext cx="2880242" cy="124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800"/>
              </a:spcBef>
            </a:pP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intellectuele</a:t>
            </a:r>
            <a:r>
              <a:rPr lang="en-GB" dirty="0"/>
              <a:t> </a:t>
            </a:r>
            <a:r>
              <a:rPr lang="en-GB" dirty="0" err="1"/>
              <a:t>eigendomsrechten</a:t>
            </a:r>
            <a:r>
              <a:rPr lang="en-GB" dirty="0"/>
              <a:t> met </a:t>
            </a:r>
            <a:r>
              <a:rPr lang="en-GB" dirty="0" err="1"/>
              <a:t>betrekking</a:t>
            </a:r>
            <a:r>
              <a:rPr lang="en-GB" dirty="0"/>
              <a:t> tot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presentatie</a:t>
            </a:r>
            <a:r>
              <a:rPr lang="en-GB" dirty="0"/>
              <a:t> </a:t>
            </a:r>
            <a:r>
              <a:rPr lang="en-GB" dirty="0" err="1"/>
              <a:t>berusten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Common Eye.</a:t>
            </a:r>
          </a:p>
          <a:p>
            <a:pPr algn="l">
              <a:spcBef>
                <a:spcPts val="800"/>
              </a:spcBef>
            </a:pPr>
            <a:endParaRPr lang="en-GB" dirty="0"/>
          </a:p>
          <a:p>
            <a:pPr algn="l">
              <a:spcBef>
                <a:spcPts val="800"/>
              </a:spcBef>
            </a:pPr>
            <a:r>
              <a:rPr lang="en-GB" dirty="0" err="1"/>
              <a:t>Niets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presentatie</a:t>
            </a:r>
            <a:r>
              <a:rPr lang="en-GB" dirty="0"/>
              <a:t> mag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verveelvoudigd</a:t>
            </a:r>
            <a:r>
              <a:rPr lang="en-GB" dirty="0"/>
              <a:t> of </a:t>
            </a:r>
            <a:r>
              <a:rPr lang="en-GB" dirty="0" err="1"/>
              <a:t>openbaar</a:t>
            </a:r>
            <a:r>
              <a:rPr lang="en-GB" dirty="0"/>
              <a:t> </a:t>
            </a:r>
            <a:r>
              <a:rPr lang="en-GB" dirty="0" err="1"/>
              <a:t>gemaakt</a:t>
            </a:r>
            <a:r>
              <a:rPr lang="en-GB" dirty="0"/>
              <a:t>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schriftelijke</a:t>
            </a:r>
            <a:r>
              <a:rPr lang="en-GB" dirty="0"/>
              <a:t> </a:t>
            </a:r>
            <a:r>
              <a:rPr lang="en-GB" dirty="0" err="1"/>
              <a:t>toestemming</a:t>
            </a:r>
            <a:r>
              <a:rPr lang="en-GB" dirty="0"/>
              <a:t> van Common Eye.</a:t>
            </a:r>
          </a:p>
        </p:txBody>
      </p:sp>
    </p:spTree>
    <p:extLst>
      <p:ext uri="{BB962C8B-B14F-4D97-AF65-F5344CB8AC3E}">
        <p14:creationId xmlns:p14="http://schemas.microsoft.com/office/powerpoint/2010/main" val="323325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9B441B-14E4-4F73-A649-545BC3072696}" type="datetime1">
              <a:rPr lang="nl-NL" smtClean="0"/>
              <a:t>09-12-16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65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2C9744-04CF-4498-87C2-1B2530F6CB20}" type="datetime1">
              <a:rPr lang="nl-NL" smtClean="0"/>
              <a:t>09-12-16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03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3C44F0-9EEE-49CC-B0D7-A749CA03EF7B}" type="datetime1">
              <a:rPr lang="nl-NL" smtClean="0"/>
              <a:t>09-12-16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75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F125EE3-31EB-400A-AECC-BF640B2E25BC}" type="datetime1">
              <a:rPr lang="nl-NL" smtClean="0"/>
              <a:t>09-12-16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24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57A33DE-B5AF-45AC-B76D-D19BB103E030}" type="datetime1">
              <a:rPr lang="nl-NL" smtClean="0"/>
              <a:t>09-12-16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8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6FA62CB-B45B-406C-A99B-02215C9D515D}" type="datetime1">
              <a:rPr lang="nl-NL" smtClean="0"/>
              <a:t>09-12-16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12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element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4504" y="465513"/>
            <a:ext cx="5836740" cy="1225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2050"/>
            <a:ext cx="8282594" cy="4357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defTabSz="457200"/>
            <a:r>
              <a:rPr lang="nl-NL" dirty="0"/>
              <a:t>Klik om de modelstijlen te bewerken</a:t>
            </a:r>
          </a:p>
          <a:p>
            <a:pPr marL="457200" lvl="1" defTabSz="457200"/>
            <a:r>
              <a:rPr lang="nl-NL" dirty="0"/>
              <a:t>Tweede niveau</a:t>
            </a:r>
          </a:p>
          <a:p>
            <a:pPr marL="914400" lvl="2" defTabSz="457200"/>
            <a:r>
              <a:rPr lang="nl-NL" dirty="0"/>
              <a:t>Derde niveau</a:t>
            </a:r>
          </a:p>
          <a:p>
            <a:pPr marL="1371600" lvl="3" defTabSz="457200"/>
            <a:r>
              <a:rPr lang="nl-NL" dirty="0"/>
              <a:t>Vierde niveau</a:t>
            </a:r>
          </a:p>
          <a:p>
            <a:pPr marL="1828800" lvl="4" defTabSz="457200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453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8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97EA917-A63B-4C26-AD9D-93897ADCCBF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2434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© Common Eye </a:t>
            </a:r>
            <a:fld id="{6D83A672-5F34-4564-BB68-86D49F05A92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09-12-16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1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element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4504" y="465513"/>
            <a:ext cx="5836740" cy="1225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62050"/>
            <a:ext cx="8282594" cy="4357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defTabSz="457200"/>
            <a:r>
              <a:rPr lang="nl-NL" dirty="0"/>
              <a:t>Klik om de modelstijlen te bewerken</a:t>
            </a:r>
          </a:p>
          <a:p>
            <a:pPr marL="457200" lvl="1" defTabSz="457200"/>
            <a:r>
              <a:rPr lang="nl-NL" dirty="0"/>
              <a:t>Tweede niveau</a:t>
            </a:r>
          </a:p>
          <a:p>
            <a:pPr marL="914400" lvl="2" defTabSz="457200"/>
            <a:r>
              <a:rPr lang="nl-NL" dirty="0"/>
              <a:t>Derde niveau</a:t>
            </a:r>
          </a:p>
          <a:p>
            <a:pPr marL="1371600" lvl="3" defTabSz="457200"/>
            <a:r>
              <a:rPr lang="nl-NL" dirty="0"/>
              <a:t>Vierde niveau</a:t>
            </a:r>
          </a:p>
          <a:p>
            <a:pPr marL="1828800" lvl="4" defTabSz="457200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453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l-NL" sz="800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497EA917-A63B-4C26-AD9D-93897ADCCBF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22434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© Common Eye </a:t>
            </a:r>
            <a:fld id="{6D83A672-5F34-4564-BB68-86D49F05A92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09-12-16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259E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18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6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6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600" kern="1200" dirty="0" smtClean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rgbClr val="0036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0" Type="http://schemas.openxmlformats.org/officeDocument/2006/relationships/tags" Target="../tags/tag43.xml"/><Relationship Id="rId21" Type="http://schemas.openxmlformats.org/officeDocument/2006/relationships/tags" Target="../tags/tag44.xml"/><Relationship Id="rId22" Type="http://schemas.openxmlformats.org/officeDocument/2006/relationships/tags" Target="../tags/tag45.xml"/><Relationship Id="rId23" Type="http://schemas.openxmlformats.org/officeDocument/2006/relationships/tags" Target="../tags/tag46.xml"/><Relationship Id="rId24" Type="http://schemas.openxmlformats.org/officeDocument/2006/relationships/tags" Target="../tags/tag47.xml"/><Relationship Id="rId25" Type="http://schemas.openxmlformats.org/officeDocument/2006/relationships/tags" Target="../tags/tag48.xml"/><Relationship Id="rId26" Type="http://schemas.openxmlformats.org/officeDocument/2006/relationships/tags" Target="../tags/tag49.xml"/><Relationship Id="rId27" Type="http://schemas.openxmlformats.org/officeDocument/2006/relationships/tags" Target="../tags/tag50.xml"/><Relationship Id="rId28" Type="http://schemas.openxmlformats.org/officeDocument/2006/relationships/tags" Target="../tags/tag51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30" Type="http://schemas.openxmlformats.org/officeDocument/2006/relationships/tags" Target="../tags/tag53.xml"/><Relationship Id="rId31" Type="http://schemas.openxmlformats.org/officeDocument/2006/relationships/tags" Target="../tags/tag54.xml"/><Relationship Id="rId32" Type="http://schemas.openxmlformats.org/officeDocument/2006/relationships/tags" Target="../tags/tag55.xml"/><Relationship Id="rId9" Type="http://schemas.openxmlformats.org/officeDocument/2006/relationships/tags" Target="../tags/tag32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Relationship Id="rId33" Type="http://schemas.openxmlformats.org/officeDocument/2006/relationships/slideLayout" Target="../slideLayouts/slideLayout13.xml"/><Relationship Id="rId34" Type="http://schemas.openxmlformats.org/officeDocument/2006/relationships/image" Target="../media/image24.emf"/><Relationship Id="rId35" Type="http://schemas.openxmlformats.org/officeDocument/2006/relationships/image" Target="../media/image25.emf"/><Relationship Id="rId36" Type="http://schemas.openxmlformats.org/officeDocument/2006/relationships/image" Target="../media/image26.emf"/><Relationship Id="rId10" Type="http://schemas.openxmlformats.org/officeDocument/2006/relationships/tags" Target="../tags/tag33.xml"/><Relationship Id="rId11" Type="http://schemas.openxmlformats.org/officeDocument/2006/relationships/tags" Target="../tags/tag34.xml"/><Relationship Id="rId12" Type="http://schemas.openxmlformats.org/officeDocument/2006/relationships/tags" Target="../tags/tag35.xml"/><Relationship Id="rId13" Type="http://schemas.openxmlformats.org/officeDocument/2006/relationships/tags" Target="../tags/tag36.xml"/><Relationship Id="rId14" Type="http://schemas.openxmlformats.org/officeDocument/2006/relationships/tags" Target="../tags/tag37.xml"/><Relationship Id="rId15" Type="http://schemas.openxmlformats.org/officeDocument/2006/relationships/tags" Target="../tags/tag38.xml"/><Relationship Id="rId16" Type="http://schemas.openxmlformats.org/officeDocument/2006/relationships/tags" Target="../tags/tag39.xml"/><Relationship Id="rId17" Type="http://schemas.openxmlformats.org/officeDocument/2006/relationships/tags" Target="../tags/tag40.xml"/><Relationship Id="rId18" Type="http://schemas.openxmlformats.org/officeDocument/2006/relationships/tags" Target="../tags/tag41.xml"/><Relationship Id="rId19" Type="http://schemas.openxmlformats.org/officeDocument/2006/relationships/tags" Target="../tags/tag42.xml"/><Relationship Id="rId37" Type="http://schemas.openxmlformats.org/officeDocument/2006/relationships/image" Target="../media/image27.emf"/><Relationship Id="rId38" Type="http://schemas.openxmlformats.org/officeDocument/2006/relationships/image" Target="../media/image28.emf"/><Relationship Id="rId39" Type="http://schemas.openxmlformats.org/officeDocument/2006/relationships/image" Target="../media/image29.emf"/><Relationship Id="rId40" Type="http://schemas.openxmlformats.org/officeDocument/2006/relationships/image" Target="../media/image30.emf"/><Relationship Id="rId41" Type="http://schemas.openxmlformats.org/officeDocument/2006/relationships/image" Target="../media/image31.emf"/><Relationship Id="rId42" Type="http://schemas.openxmlformats.org/officeDocument/2006/relationships/image" Target="../media/image32.emf"/><Relationship Id="rId43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© Common Eye </a:t>
            </a:r>
            <a:fld id="{BE7A6972-FCEB-4347-8FF8-5DD4A3AAAD47}" type="datetime1">
              <a:rPr lang="nl-NL">
                <a:solidFill>
                  <a:prstClr val="black">
                    <a:tint val="75000"/>
                  </a:prstClr>
                </a:solidFill>
              </a:rPr>
              <a:t>09-12-16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028950" y="2213811"/>
            <a:ext cx="5815792" cy="1251703"/>
          </a:xfrm>
        </p:spPr>
        <p:txBody>
          <a:bodyPr>
            <a:normAutofit/>
          </a:bodyPr>
          <a:lstStyle/>
          <a:p>
            <a:r>
              <a:rPr lang="nl-NL" dirty="0"/>
              <a:t>Een netwerkperspectief op organiseren</a:t>
            </a:r>
            <a:endParaRPr lang="nl-NL" sz="2200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112937" y="3602038"/>
            <a:ext cx="5815792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Zorggroepencongres Maastricht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Maastricht, 9 december 2016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Dr. Wilfrid Opheij</a:t>
            </a:r>
          </a:p>
        </p:txBody>
      </p:sp>
      <p:pic>
        <p:nvPicPr>
          <p:cNvPr id="1026" name="Picture 2" descr="Focus Confer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119" y="-51496120"/>
            <a:ext cx="52863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33" y="98011"/>
            <a:ext cx="2982754" cy="13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Voor Jeanette ten Hoof moet het in de wijk goed geregeld 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7013" y="1862050"/>
            <a:ext cx="3864231" cy="4357775"/>
          </a:xfrm>
        </p:spPr>
        <p:txBody>
          <a:bodyPr/>
          <a:lstStyle/>
          <a:p>
            <a:r>
              <a:rPr lang="nl-NL" sz="1800" dirty="0"/>
              <a:t>Jeanette ten Hoof (33) is voor de 3</a:t>
            </a:r>
            <a:r>
              <a:rPr lang="nl-NL" sz="1800" baseline="30000" dirty="0"/>
              <a:t>e</a:t>
            </a:r>
            <a:r>
              <a:rPr lang="nl-NL" sz="1800" dirty="0"/>
              <a:t> keer moeder geworden. Haar dochter ligt met longproblemen in </a:t>
            </a:r>
            <a:r>
              <a:rPr lang="nl-NL" sz="1800" u="sng" dirty="0"/>
              <a:t>het ziekenhuis.</a:t>
            </a:r>
          </a:p>
          <a:p>
            <a:r>
              <a:rPr lang="nl-NL" sz="1800" dirty="0"/>
              <a:t>Wegens klachten na de zware bevalling heeft ze zelf contact met </a:t>
            </a:r>
            <a:r>
              <a:rPr lang="nl-NL" sz="1800" u="sng" dirty="0"/>
              <a:t>huisarts</a:t>
            </a:r>
            <a:r>
              <a:rPr lang="nl-NL" sz="1800" dirty="0"/>
              <a:t>, </a:t>
            </a:r>
            <a:r>
              <a:rPr lang="nl-NL" sz="1800" u="sng" dirty="0"/>
              <a:t>fysiotherapeut</a:t>
            </a:r>
            <a:r>
              <a:rPr lang="nl-NL" sz="1800" dirty="0"/>
              <a:t>, </a:t>
            </a:r>
            <a:r>
              <a:rPr lang="nl-NL" sz="1800" u="sng" dirty="0"/>
              <a:t>verloskundige </a:t>
            </a:r>
            <a:r>
              <a:rPr lang="nl-NL" sz="1800" dirty="0"/>
              <a:t>en </a:t>
            </a:r>
            <a:r>
              <a:rPr lang="nl-NL" sz="1800" u="sng" dirty="0"/>
              <a:t>apotheek</a:t>
            </a:r>
            <a:r>
              <a:rPr lang="nl-NL" sz="1800" dirty="0"/>
              <a:t>.</a:t>
            </a:r>
          </a:p>
          <a:p>
            <a:r>
              <a:rPr lang="nl-NL" sz="1800" dirty="0"/>
              <a:t>Haar oudste zoon (8) heeft gedragsproblemen. Hierover heeft  ze contact met het </a:t>
            </a:r>
            <a:r>
              <a:rPr lang="nl-NL" sz="1800" u="sng" dirty="0"/>
              <a:t>buurtteam</a:t>
            </a:r>
            <a:r>
              <a:rPr lang="nl-NL" sz="1800" dirty="0"/>
              <a:t>; hij wordt behandeld in de </a:t>
            </a:r>
            <a:r>
              <a:rPr lang="nl-NL" sz="1800" u="sng" dirty="0" err="1"/>
              <a:t>jeugdGGZ</a:t>
            </a:r>
            <a:r>
              <a:rPr lang="nl-NL" sz="1800" u="sng" dirty="0"/>
              <a:t>.</a:t>
            </a:r>
          </a:p>
          <a:p>
            <a:r>
              <a:rPr lang="nl-NL" sz="1800" dirty="0"/>
              <a:t>Haar man is net werkeloos geworden. Hij biedt veel hulp, maar er zijn ook beginnende schuldproblemen.</a:t>
            </a:r>
          </a:p>
          <a:p>
            <a:pPr marL="0" indent="0">
              <a:buNone/>
            </a:pPr>
            <a:endParaRPr lang="nl-NL" sz="1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4" y="2000475"/>
            <a:ext cx="4322952" cy="38540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94" y="2000475"/>
            <a:ext cx="4322952" cy="38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Kortom: voor de patiënt in de wijk moet het goed geregeld 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De kleinste eenheid: een spreekkamer, een patiënt, een huisarts </a:t>
            </a:r>
          </a:p>
          <a:p>
            <a:r>
              <a:rPr lang="nl-NL" sz="2000" dirty="0"/>
              <a:t>Die huisartsenzorg vindt plaats in de wijk; met de partijen in de wijk</a:t>
            </a:r>
          </a:p>
          <a:p>
            <a:r>
              <a:rPr lang="nl-NL" sz="2000" dirty="0"/>
              <a:t>Die zorg rond individuen in de wijk moet goed geregeld zijn</a:t>
            </a:r>
          </a:p>
          <a:p>
            <a:r>
              <a:rPr lang="nl-NL" sz="2000" dirty="0"/>
              <a:t>Dat vraagt goede samenwerking van alle partijen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rgbClr val="259E5A"/>
                </a:solidFill>
              </a:rPr>
              <a:t>Conclusie: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259E5A"/>
                </a:solidFill>
              </a:rPr>
              <a:t>De huisarts moet rond patiënten het netwerk met andere partijen in de wijk goed regelen.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33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vier hoofdlijnen van deze 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Rond de patiënt, in de wijk moet het goed geregeld zijn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b="1" dirty="0">
                <a:solidFill>
                  <a:srgbClr val="259E5A"/>
                </a:solidFill>
              </a:rPr>
              <a:t>Huisartsenzorg kent een complexere context: veel partijen; veel ontwikkelingen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Schaal doet er toe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Een netwerkperspectief op organiseren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5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259E5A"/>
                </a:solidFill>
              </a:rPr>
              <a:t>Het draait om gezondheid,</a:t>
            </a:r>
            <a:br>
              <a:rPr lang="nl-NL" dirty="0">
                <a:solidFill>
                  <a:srgbClr val="259E5A"/>
                </a:solidFill>
              </a:rPr>
            </a:br>
            <a:r>
              <a:rPr lang="nl-NL" dirty="0">
                <a:solidFill>
                  <a:srgbClr val="259E5A"/>
                </a:solidFill>
              </a:rPr>
              <a:t>in de wijk, regionaal, landelijk</a:t>
            </a:r>
            <a:br>
              <a:rPr lang="nl-NL" dirty="0">
                <a:solidFill>
                  <a:srgbClr val="259E5A"/>
                </a:solidFill>
              </a:rPr>
            </a:br>
            <a:endParaRPr lang="nl-NL" dirty="0">
              <a:solidFill>
                <a:srgbClr val="259E5A"/>
              </a:solidFill>
            </a:endParaRPr>
          </a:p>
        </p:txBody>
      </p:sp>
      <p:graphicFrame>
        <p:nvGraphicFramePr>
          <p:cNvPr id="4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535443"/>
              </p:ext>
            </p:extLst>
          </p:nvPr>
        </p:nvGraphicFramePr>
        <p:xfrm>
          <a:off x="2735461" y="2035701"/>
          <a:ext cx="3829813" cy="39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76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4062" y="454575"/>
            <a:ext cx="5796983" cy="122517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59E5A"/>
                </a:solidFill>
              </a:rPr>
              <a:t>Er spelen veel ontwikkelingen</a:t>
            </a:r>
            <a:br>
              <a:rPr lang="nl-NL" dirty="0">
                <a:solidFill>
                  <a:srgbClr val="259E5A"/>
                </a:solidFill>
              </a:rPr>
            </a:br>
            <a:endParaRPr lang="nl-NL" dirty="0">
              <a:solidFill>
                <a:srgbClr val="259E5A"/>
              </a:solidFill>
            </a:endParaRPr>
          </a:p>
        </p:txBody>
      </p:sp>
      <p:graphicFrame>
        <p:nvGraphicFramePr>
          <p:cNvPr id="4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51268"/>
              </p:ext>
            </p:extLst>
          </p:nvPr>
        </p:nvGraphicFramePr>
        <p:xfrm>
          <a:off x="2735461" y="2035701"/>
          <a:ext cx="3829813" cy="39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JL-OMLAAG 4"/>
          <p:cNvSpPr/>
          <p:nvPr/>
        </p:nvSpPr>
        <p:spPr>
          <a:xfrm rot="16200000">
            <a:off x="1249664" y="2981210"/>
            <a:ext cx="790681" cy="165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Veranderende positie patiënten</a:t>
            </a:r>
          </a:p>
        </p:txBody>
      </p:sp>
      <p:sp>
        <p:nvSpPr>
          <p:cNvPr id="6" name="PIJL-OMLAAG 5"/>
          <p:cNvSpPr/>
          <p:nvPr/>
        </p:nvSpPr>
        <p:spPr>
          <a:xfrm rot="19047394">
            <a:off x="2077758" y="1169283"/>
            <a:ext cx="905259" cy="163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</a:t>
            </a:r>
          </a:p>
        </p:txBody>
      </p:sp>
      <p:sp>
        <p:nvSpPr>
          <p:cNvPr id="7" name="PIJL-OMLAAG 6"/>
          <p:cNvSpPr/>
          <p:nvPr/>
        </p:nvSpPr>
        <p:spPr>
          <a:xfrm>
            <a:off x="4155480" y="673851"/>
            <a:ext cx="905259" cy="1361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Samenwerking zorg- welzijn</a:t>
            </a:r>
          </a:p>
        </p:txBody>
      </p:sp>
      <p:sp>
        <p:nvSpPr>
          <p:cNvPr id="8" name="PIJL-OMLAAG 7"/>
          <p:cNvSpPr/>
          <p:nvPr/>
        </p:nvSpPr>
        <p:spPr>
          <a:xfrm rot="2475662">
            <a:off x="6299894" y="1047810"/>
            <a:ext cx="919566" cy="1659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Verschuiving van zorg</a:t>
            </a:r>
          </a:p>
        </p:txBody>
      </p:sp>
      <p:sp>
        <p:nvSpPr>
          <p:cNvPr id="9" name="PIJL-OMLAAG 8"/>
          <p:cNvSpPr/>
          <p:nvPr/>
        </p:nvSpPr>
        <p:spPr>
          <a:xfrm rot="13154636">
            <a:off x="2076870" y="5034071"/>
            <a:ext cx="919563" cy="185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Voortgaande ICT ontwikkeling</a:t>
            </a:r>
          </a:p>
        </p:txBody>
      </p:sp>
      <p:sp>
        <p:nvSpPr>
          <p:cNvPr id="10" name="PIJL-OMLAAG 9"/>
          <p:cNvSpPr/>
          <p:nvPr/>
        </p:nvSpPr>
        <p:spPr>
          <a:xfrm rot="5400000">
            <a:off x="7218323" y="2864206"/>
            <a:ext cx="868370" cy="1813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financiering</a:t>
            </a:r>
          </a:p>
        </p:txBody>
      </p:sp>
      <p:sp>
        <p:nvSpPr>
          <p:cNvPr id="11" name="PIJL-OMLAAG 10"/>
          <p:cNvSpPr/>
          <p:nvPr/>
        </p:nvSpPr>
        <p:spPr>
          <a:xfrm rot="8022075">
            <a:off x="6546803" y="4991769"/>
            <a:ext cx="905974" cy="18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zorgontwikkelingen (o.a. DNA)</a:t>
            </a:r>
          </a:p>
        </p:txBody>
      </p:sp>
      <p:sp>
        <p:nvSpPr>
          <p:cNvPr id="12" name="PIJL-OMLAAG 11"/>
          <p:cNvSpPr/>
          <p:nvPr/>
        </p:nvSpPr>
        <p:spPr>
          <a:xfrm rot="10800000">
            <a:off x="4291150" y="6023197"/>
            <a:ext cx="718431" cy="784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360706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4260" y="466491"/>
            <a:ext cx="5796983" cy="122517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59E5A"/>
                </a:solidFill>
              </a:rPr>
              <a:t>Iedere huisarts merkt dit </a:t>
            </a:r>
          </a:p>
        </p:txBody>
      </p:sp>
      <p:graphicFrame>
        <p:nvGraphicFramePr>
          <p:cNvPr id="4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78067"/>
              </p:ext>
            </p:extLst>
          </p:nvPr>
        </p:nvGraphicFramePr>
        <p:xfrm>
          <a:off x="2735461" y="2035701"/>
          <a:ext cx="3829813" cy="39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JL-OMLAAG 4"/>
          <p:cNvSpPr/>
          <p:nvPr/>
        </p:nvSpPr>
        <p:spPr>
          <a:xfrm rot="16200000">
            <a:off x="1249664" y="2981210"/>
            <a:ext cx="790681" cy="165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Veranderende positie patiënten</a:t>
            </a:r>
          </a:p>
        </p:txBody>
      </p:sp>
      <p:sp>
        <p:nvSpPr>
          <p:cNvPr id="6" name="PIJL-OMLAAG 5"/>
          <p:cNvSpPr/>
          <p:nvPr/>
        </p:nvSpPr>
        <p:spPr>
          <a:xfrm rot="19047394">
            <a:off x="2077758" y="1169283"/>
            <a:ext cx="905259" cy="163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</a:t>
            </a:r>
          </a:p>
        </p:txBody>
      </p:sp>
      <p:sp>
        <p:nvSpPr>
          <p:cNvPr id="7" name="PIJL-OMLAAG 6"/>
          <p:cNvSpPr/>
          <p:nvPr/>
        </p:nvSpPr>
        <p:spPr>
          <a:xfrm>
            <a:off x="4155480" y="673851"/>
            <a:ext cx="905259" cy="1361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Samenwerking zorg- welzijn</a:t>
            </a:r>
          </a:p>
        </p:txBody>
      </p:sp>
      <p:sp>
        <p:nvSpPr>
          <p:cNvPr id="8" name="PIJL-OMLAAG 7"/>
          <p:cNvSpPr/>
          <p:nvPr/>
        </p:nvSpPr>
        <p:spPr>
          <a:xfrm rot="2475662">
            <a:off x="6299894" y="1047810"/>
            <a:ext cx="919566" cy="1659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Verschuiving van zorg</a:t>
            </a:r>
          </a:p>
        </p:txBody>
      </p:sp>
      <p:sp>
        <p:nvSpPr>
          <p:cNvPr id="9" name="PIJL-OMLAAG 8"/>
          <p:cNvSpPr/>
          <p:nvPr/>
        </p:nvSpPr>
        <p:spPr>
          <a:xfrm rot="13154636">
            <a:off x="2076870" y="5034071"/>
            <a:ext cx="919563" cy="185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Voortgaande ICT ontwikkeling</a:t>
            </a:r>
          </a:p>
        </p:txBody>
      </p:sp>
      <p:sp>
        <p:nvSpPr>
          <p:cNvPr id="10" name="PIJL-OMLAAG 9"/>
          <p:cNvSpPr/>
          <p:nvPr/>
        </p:nvSpPr>
        <p:spPr>
          <a:xfrm rot="5400000">
            <a:off x="7218323" y="2864206"/>
            <a:ext cx="868370" cy="1813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financiering</a:t>
            </a:r>
          </a:p>
        </p:txBody>
      </p:sp>
      <p:sp>
        <p:nvSpPr>
          <p:cNvPr id="11" name="PIJL-OMLAAG 10"/>
          <p:cNvSpPr/>
          <p:nvPr/>
        </p:nvSpPr>
        <p:spPr>
          <a:xfrm rot="8022075">
            <a:off x="6546803" y="4991769"/>
            <a:ext cx="905974" cy="18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zorgontwikkelingen (o.a. DNA)</a:t>
            </a:r>
          </a:p>
        </p:txBody>
      </p:sp>
      <p:sp>
        <p:nvSpPr>
          <p:cNvPr id="12" name="PIJL-OMLAAG 11"/>
          <p:cNvSpPr/>
          <p:nvPr/>
        </p:nvSpPr>
        <p:spPr>
          <a:xfrm rot="10800000">
            <a:off x="4291150" y="6023197"/>
            <a:ext cx="718431" cy="784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110336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5"/>
          <p:cNvGraphicFramePr>
            <a:graphicFrameLocks/>
          </p:cNvGraphicFramePr>
          <p:nvPr>
            <p:extLst/>
          </p:nvPr>
        </p:nvGraphicFramePr>
        <p:xfrm>
          <a:off x="2735461" y="2035701"/>
          <a:ext cx="3829813" cy="39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JL-OMLAAG 4"/>
          <p:cNvSpPr/>
          <p:nvPr/>
        </p:nvSpPr>
        <p:spPr>
          <a:xfrm rot="16200000">
            <a:off x="1249664" y="2981210"/>
            <a:ext cx="790681" cy="165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Veranderende positie patiënten</a:t>
            </a:r>
          </a:p>
        </p:txBody>
      </p:sp>
      <p:sp>
        <p:nvSpPr>
          <p:cNvPr id="6" name="PIJL-OMLAAG 5"/>
          <p:cNvSpPr/>
          <p:nvPr/>
        </p:nvSpPr>
        <p:spPr>
          <a:xfrm rot="19047394">
            <a:off x="2077758" y="1169283"/>
            <a:ext cx="905259" cy="163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populatie</a:t>
            </a:r>
          </a:p>
        </p:txBody>
      </p:sp>
      <p:sp>
        <p:nvSpPr>
          <p:cNvPr id="7" name="PIJL-OMLAAG 6"/>
          <p:cNvSpPr/>
          <p:nvPr/>
        </p:nvSpPr>
        <p:spPr>
          <a:xfrm>
            <a:off x="4155480" y="673851"/>
            <a:ext cx="905259" cy="1361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Samenwerking zorg- welzijn</a:t>
            </a:r>
          </a:p>
        </p:txBody>
      </p:sp>
      <p:sp>
        <p:nvSpPr>
          <p:cNvPr id="8" name="PIJL-OMLAAG 7"/>
          <p:cNvSpPr/>
          <p:nvPr/>
        </p:nvSpPr>
        <p:spPr>
          <a:xfrm rot="2475662">
            <a:off x="6299894" y="1047810"/>
            <a:ext cx="919566" cy="1659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Verschuiving van zorg</a:t>
            </a:r>
          </a:p>
        </p:txBody>
      </p:sp>
      <p:sp>
        <p:nvSpPr>
          <p:cNvPr id="9" name="PIJL-OMLAAG 8"/>
          <p:cNvSpPr/>
          <p:nvPr/>
        </p:nvSpPr>
        <p:spPr>
          <a:xfrm rot="13154636">
            <a:off x="2076870" y="5034071"/>
            <a:ext cx="919563" cy="185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Voortgaande ICT ontwikkeling</a:t>
            </a:r>
          </a:p>
        </p:txBody>
      </p:sp>
      <p:sp>
        <p:nvSpPr>
          <p:cNvPr id="10" name="PIJL-OMLAAG 9"/>
          <p:cNvSpPr/>
          <p:nvPr/>
        </p:nvSpPr>
        <p:spPr>
          <a:xfrm rot="5400000">
            <a:off x="7218323" y="2864206"/>
            <a:ext cx="868370" cy="1813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Wijzigende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financiering</a:t>
            </a:r>
          </a:p>
        </p:txBody>
      </p:sp>
      <p:sp>
        <p:nvSpPr>
          <p:cNvPr id="11" name="PIJL-OMLAAG 10"/>
          <p:cNvSpPr/>
          <p:nvPr/>
        </p:nvSpPr>
        <p:spPr>
          <a:xfrm rot="8022075">
            <a:off x="6546803" y="4991769"/>
            <a:ext cx="905974" cy="18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zorgontwikkelingen (o.a. DNA)</a:t>
            </a:r>
          </a:p>
        </p:txBody>
      </p:sp>
      <p:sp>
        <p:nvSpPr>
          <p:cNvPr id="12" name="PIJL-OMLAAG 11"/>
          <p:cNvSpPr/>
          <p:nvPr/>
        </p:nvSpPr>
        <p:spPr>
          <a:xfrm rot="10800000">
            <a:off x="4291150" y="6023197"/>
            <a:ext cx="718431" cy="784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.....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18583" y="117687"/>
            <a:ext cx="4272500" cy="1225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>
                <a:solidFill>
                  <a:srgbClr val="259E5A"/>
                </a:solidFill>
              </a:rPr>
              <a:t>Andere sleutelpartijen ook, en nemen (ook) actie </a:t>
            </a:r>
            <a:br>
              <a:rPr lang="nl-NL" dirty="0">
                <a:solidFill>
                  <a:srgbClr val="259E5A"/>
                </a:solidFill>
              </a:rPr>
            </a:br>
            <a:endParaRPr lang="nl-NL" dirty="0">
              <a:solidFill>
                <a:srgbClr val="259E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7" name="TextBox 5"/>
          <p:cNvSpPr txBox="1"/>
          <p:nvPr/>
        </p:nvSpPr>
        <p:spPr>
          <a:xfrm>
            <a:off x="5545167" y="1393112"/>
            <a:ext cx="229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00368A"/>
                </a:solidFill>
                <a:latin typeface="Arial"/>
                <a:cs typeface="Arial"/>
              </a:rPr>
              <a:t>De logica van het netwerk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4771644" y="2579778"/>
            <a:ext cx="3861026" cy="3719090"/>
            <a:chOff x="4759612" y="2230860"/>
            <a:chExt cx="3861026" cy="3719090"/>
          </a:xfrm>
        </p:grpSpPr>
        <p:sp>
          <p:nvSpPr>
            <p:cNvPr id="2" name="Ovaal 1"/>
            <p:cNvSpPr/>
            <p:nvPr/>
          </p:nvSpPr>
          <p:spPr>
            <a:xfrm>
              <a:off x="5444066" y="2523066"/>
              <a:ext cx="702734" cy="702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Ovaal 32"/>
            <p:cNvSpPr/>
            <p:nvPr/>
          </p:nvSpPr>
          <p:spPr>
            <a:xfrm>
              <a:off x="7247466" y="2516716"/>
              <a:ext cx="702734" cy="702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/>
            <p:nvPr/>
          </p:nvSpPr>
          <p:spPr>
            <a:xfrm>
              <a:off x="7774516" y="4199466"/>
              <a:ext cx="702734" cy="702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/>
            <p:nvPr/>
          </p:nvSpPr>
          <p:spPr>
            <a:xfrm>
              <a:off x="4910666" y="4205816"/>
              <a:ext cx="702734" cy="702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/>
            <p:nvPr/>
          </p:nvSpPr>
          <p:spPr>
            <a:xfrm>
              <a:off x="6333066" y="5247216"/>
              <a:ext cx="702734" cy="70273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1692" y="3045663"/>
              <a:ext cx="495300" cy="52070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7630" y="3087174"/>
              <a:ext cx="520700" cy="482600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4538" y="4109188"/>
              <a:ext cx="520700" cy="444500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9587" y="4112363"/>
              <a:ext cx="520700" cy="444500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5000" y="4753713"/>
              <a:ext cx="393700" cy="431800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8833" y="3471283"/>
              <a:ext cx="1229360" cy="1229360"/>
            </a:xfrm>
            <a:prstGeom prst="rect">
              <a:avLst/>
            </a:prstGeom>
          </p:spPr>
        </p:pic>
        <p:sp>
          <p:nvSpPr>
            <p:cNvPr id="19" name="TextBox 8"/>
            <p:cNvSpPr txBox="1"/>
            <p:nvPr/>
          </p:nvSpPr>
          <p:spPr>
            <a:xfrm>
              <a:off x="5906619" y="3865038"/>
              <a:ext cx="15990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239CD5"/>
                  </a:solidFill>
                  <a:latin typeface="Arial"/>
                  <a:cs typeface="Arial"/>
                </a:rPr>
                <a:t>Het vraagstuk</a:t>
              </a:r>
            </a:p>
            <a:p>
              <a:pPr algn="ctr"/>
              <a:r>
                <a:rPr lang="nl-NL" sz="1400" dirty="0">
                  <a:solidFill>
                    <a:srgbClr val="239CD5"/>
                  </a:solidFill>
                  <a:latin typeface="Arial"/>
                  <a:cs typeface="Arial"/>
                </a:rPr>
                <a:t>De kans</a:t>
              </a: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4759612" y="4441447"/>
              <a:ext cx="985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Arial"/>
                  <a:cs typeface="Arial"/>
                </a:rPr>
                <a:t>Organisatie</a:t>
              </a: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7104972" y="2744955"/>
              <a:ext cx="985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Arial"/>
                  <a:cs typeface="Arial"/>
                </a:rPr>
                <a:t>Organisatie</a:t>
              </a:r>
            </a:p>
          </p:txBody>
        </p:sp>
        <p:sp>
          <p:nvSpPr>
            <p:cNvPr id="22" name="TextBox 19"/>
            <p:cNvSpPr txBox="1"/>
            <p:nvPr/>
          </p:nvSpPr>
          <p:spPr>
            <a:xfrm>
              <a:off x="5345319" y="2744955"/>
              <a:ext cx="8961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Arial"/>
                  <a:cs typeface="Arial"/>
                </a:rPr>
                <a:t>Organisatie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9767" y="5490799"/>
              <a:ext cx="985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Arial"/>
                  <a:cs typeface="Arial"/>
                </a:rPr>
                <a:t>Organisatie</a:t>
              </a: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7634892" y="4438272"/>
              <a:ext cx="9857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  <a:latin typeface="Arial"/>
                  <a:cs typeface="Arial"/>
                </a:rPr>
                <a:t>Organisatie</a:t>
              </a:r>
            </a:p>
          </p:txBody>
        </p:sp>
        <p:sp>
          <p:nvSpPr>
            <p:cNvPr id="25" name="TextBox 94"/>
            <p:cNvSpPr txBox="1"/>
            <p:nvPr/>
          </p:nvSpPr>
          <p:spPr>
            <a:xfrm>
              <a:off x="6905958" y="4805502"/>
              <a:ext cx="905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rgbClr val="239CD5"/>
                  </a:solidFill>
                  <a:latin typeface="Arial"/>
                  <a:cs typeface="Arial"/>
                </a:rPr>
                <a:t>Wat wil ik eruit halen?</a:t>
              </a:r>
            </a:p>
          </p:txBody>
        </p:sp>
        <p:sp>
          <p:nvSpPr>
            <p:cNvPr id="26" name="TextBox 95"/>
            <p:cNvSpPr txBox="1"/>
            <p:nvPr/>
          </p:nvSpPr>
          <p:spPr>
            <a:xfrm>
              <a:off x="5574507" y="4805502"/>
              <a:ext cx="970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>
                  <a:solidFill>
                    <a:srgbClr val="239CD5"/>
                  </a:solidFill>
                  <a:latin typeface="Arial"/>
                  <a:cs typeface="Arial"/>
                </a:rPr>
                <a:t>Wat heb ik te bieden?</a:t>
              </a:r>
            </a:p>
          </p:txBody>
        </p:sp>
        <p:sp>
          <p:nvSpPr>
            <p:cNvPr id="27" name="TextBox 96"/>
            <p:cNvSpPr txBox="1"/>
            <p:nvPr/>
          </p:nvSpPr>
          <p:spPr>
            <a:xfrm>
              <a:off x="7100860" y="3435880"/>
              <a:ext cx="13889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259E5A"/>
                  </a:solidFill>
                  <a:latin typeface="Arial"/>
                  <a:cs typeface="Arial"/>
                </a:rPr>
                <a:t>Halen &amp; brengen</a:t>
              </a:r>
            </a:p>
          </p:txBody>
        </p:sp>
        <p:sp>
          <p:nvSpPr>
            <p:cNvPr id="28" name="TextBox 39"/>
            <p:cNvSpPr txBox="1"/>
            <p:nvPr/>
          </p:nvSpPr>
          <p:spPr>
            <a:xfrm>
              <a:off x="5309144" y="2230860"/>
              <a:ext cx="956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>
                  <a:solidFill>
                    <a:srgbClr val="259E5A"/>
                  </a:solidFill>
                  <a:latin typeface="Arial"/>
                  <a:cs typeface="Arial"/>
                </a:rPr>
                <a:t>Belangen</a:t>
              </a:r>
            </a:p>
          </p:txBody>
        </p:sp>
      </p:grpSp>
      <p:sp>
        <p:nvSpPr>
          <p:cNvPr id="29" name="Titel 1"/>
          <p:cNvSpPr txBox="1">
            <a:spLocks/>
          </p:cNvSpPr>
          <p:nvPr/>
        </p:nvSpPr>
        <p:spPr>
          <a:xfrm>
            <a:off x="3420276" y="442671"/>
            <a:ext cx="5378758" cy="41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89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Inhoudelijk complex, veel wederzijds afhankelijke partijen: logica van het netwerk</a:t>
            </a: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>
            <p:extLst/>
          </p:nvPr>
        </p:nvGraphicFramePr>
        <p:xfrm>
          <a:off x="337827" y="2685390"/>
          <a:ext cx="4012778" cy="291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6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713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rial"/>
                          <a:cs typeface="Arial"/>
                        </a:rPr>
                        <a:t>Logica van de hiërarchie:</a:t>
                      </a:r>
                    </a:p>
                    <a:p>
                      <a:pPr algn="ctr"/>
                      <a:r>
                        <a:rPr lang="nl-NL" sz="1000" dirty="0">
                          <a:latin typeface="Arial"/>
                          <a:cs typeface="Arial"/>
                        </a:rPr>
                        <a:t>Een partij kan bepalen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rial"/>
                          <a:cs typeface="Arial"/>
                        </a:rPr>
                        <a:t>Logica van het netwerk: </a:t>
                      </a:r>
                    </a:p>
                    <a:p>
                      <a:pPr algn="ctr"/>
                      <a:r>
                        <a:rPr lang="nl-NL" sz="1000" dirty="0">
                          <a:latin typeface="Arial"/>
                          <a:cs typeface="Arial"/>
                        </a:rPr>
                        <a:t>Wederzijdse</a:t>
                      </a:r>
                      <a:r>
                        <a:rPr lang="nl-NL" sz="1000" baseline="0" dirty="0">
                          <a:latin typeface="Arial"/>
                          <a:cs typeface="Arial"/>
                        </a:rPr>
                        <a:t> afhankelijkheid en beïnvloeding</a:t>
                      </a:r>
                      <a:endParaRPr lang="nl-NL" sz="10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34"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Er is een probleem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Er is een probleemperceptie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173"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Doelstelling is referentiepunt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Doelstelling</a:t>
                      </a:r>
                      <a:r>
                        <a:rPr lang="nl-NL" sz="1100" baseline="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 is momentopname</a:t>
                      </a:r>
                      <a:endParaRPr lang="nl-NL" sz="1100" dirty="0">
                        <a:solidFill>
                          <a:srgbClr val="00368A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095"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Informatie is robuust, intersubjectief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Na besluit</a:t>
                      </a:r>
                      <a:r>
                        <a:rPr lang="nl-NL" sz="1100" baseline="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 is er een volgende ronde met nieuwe kansen</a:t>
                      </a:r>
                      <a:endParaRPr lang="nl-NL" sz="1100" dirty="0">
                        <a:solidFill>
                          <a:srgbClr val="00368A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195"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Uitvoering: probleem</a:t>
                      </a:r>
                      <a:r>
                        <a:rPr lang="nl-NL" sz="1100" baseline="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en doel gegeven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Uitvoering: wees alert op nieuwe kansen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7195"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Norm: doelrealisatie</a:t>
                      </a:r>
                      <a:r>
                        <a:rPr lang="nl-NL" sz="1100" baseline="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 leidende partij</a:t>
                      </a:r>
                      <a:endParaRPr lang="nl-NL" sz="1100" dirty="0">
                        <a:solidFill>
                          <a:srgbClr val="00368A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Norm: gesorteerd effect en tolerantie</a:t>
                      </a:r>
                      <a:r>
                        <a:rPr lang="nl-NL" sz="1100" baseline="0" dirty="0">
                          <a:solidFill>
                            <a:srgbClr val="00368A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nl-NL" sz="1100" dirty="0">
                        <a:solidFill>
                          <a:srgbClr val="00368A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2" name="TextBox 4"/>
          <p:cNvSpPr txBox="1"/>
          <p:nvPr/>
        </p:nvSpPr>
        <p:spPr>
          <a:xfrm>
            <a:off x="1194088" y="1393641"/>
            <a:ext cx="229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/>
                <a:cs typeface="Arial"/>
              </a:rPr>
              <a:t>Werken met netwerklogica</a:t>
            </a:r>
          </a:p>
        </p:txBody>
      </p:sp>
      <p:sp>
        <p:nvSpPr>
          <p:cNvPr id="3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22434" y="6356350"/>
            <a:ext cx="2057400" cy="365125"/>
          </a:xfrm>
        </p:spPr>
        <p:txBody>
          <a:bodyPr/>
          <a:lstStyle/>
          <a:p>
            <a:r>
              <a:rPr lang="nl-NL" dirty="0">
                <a:solidFill>
                  <a:prstClr val="black">
                    <a:tint val="75000"/>
                  </a:prstClr>
                </a:solidFill>
              </a:rPr>
              <a:t>© Common Eye </a:t>
            </a:r>
            <a:fld id="{BE7A6972-FCEB-4347-8FF8-5DD4A3AAAD47}" type="datetime1">
              <a:rPr lang="nl-NL">
                <a:solidFill>
                  <a:prstClr val="black">
                    <a:tint val="75000"/>
                  </a:prstClr>
                </a:solidFill>
              </a:rPr>
              <a:t>09-12-16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77881" y="5737020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>
                <a:latin typeface="Arial" panose="020B0604020202020204" pitchFamily="34" charset="0"/>
                <a:cs typeface="Arial" panose="020B0604020202020204" pitchFamily="34" charset="0"/>
              </a:rPr>
              <a:t>Naar de Bruijn en ten </a:t>
            </a:r>
            <a:r>
              <a:rPr lang="nl-NL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Heuvelhof</a:t>
            </a:r>
            <a:endParaRPr lang="nl-N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1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oelichting met PIJL-RECHTS 146"/>
          <p:cNvSpPr/>
          <p:nvPr/>
        </p:nvSpPr>
        <p:spPr>
          <a:xfrm>
            <a:off x="1640953" y="2469236"/>
            <a:ext cx="1252097" cy="2074434"/>
          </a:xfrm>
          <a:prstGeom prst="rightArrowCallout">
            <a:avLst>
              <a:gd name="adj1" fmla="val 25925"/>
              <a:gd name="adj2" fmla="val 22688"/>
              <a:gd name="adj3" fmla="val 14829"/>
              <a:gd name="adj4" fmla="val 756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46"/>
          </a:p>
        </p:txBody>
      </p:sp>
      <p:sp>
        <p:nvSpPr>
          <p:cNvPr id="26" name="Tekstvak 25"/>
          <p:cNvSpPr txBox="1"/>
          <p:nvPr/>
        </p:nvSpPr>
        <p:spPr>
          <a:xfrm>
            <a:off x="3448630" y="3292743"/>
            <a:ext cx="1544437" cy="78885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969" b="1" dirty="0">
                <a:solidFill>
                  <a:schemeClr val="accent1">
                    <a:lumMod val="50000"/>
                  </a:schemeClr>
                </a:solidFill>
              </a:rPr>
              <a:t>Netwerkregie</a:t>
            </a:r>
          </a:p>
          <a:p>
            <a:r>
              <a:rPr lang="nl-NL" sz="692" dirty="0">
                <a:solidFill>
                  <a:schemeClr val="accent1">
                    <a:lumMod val="50000"/>
                  </a:schemeClr>
                </a:solidFill>
              </a:rPr>
              <a:t>Begeleiding proces en inhoud, financiële </a:t>
            </a:r>
            <a:r>
              <a:rPr lang="nl-NL" sz="692" dirty="0" err="1">
                <a:solidFill>
                  <a:schemeClr val="accent1">
                    <a:lumMod val="50000"/>
                  </a:schemeClr>
                </a:solidFill>
              </a:rPr>
              <a:t>moni-toring</a:t>
            </a:r>
            <a:r>
              <a:rPr lang="nl-NL" sz="692" dirty="0">
                <a:solidFill>
                  <a:schemeClr val="accent1">
                    <a:lumMod val="50000"/>
                  </a:schemeClr>
                </a:solidFill>
              </a:rPr>
              <a:t> en communicatie</a:t>
            </a:r>
            <a:endParaRPr lang="nl-NL" sz="969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938353" y="848298"/>
            <a:ext cx="610913" cy="26553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Welzijn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335372" y="713537"/>
            <a:ext cx="707606" cy="26553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Thuiszorg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3217180" y="1267047"/>
            <a:ext cx="542987" cy="4602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Ziekenhuis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4775581" y="818100"/>
            <a:ext cx="506766" cy="4602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Jeugdzorg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4286091" y="1324082"/>
            <a:ext cx="598220" cy="26553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VVT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723599" y="1530455"/>
            <a:ext cx="555258" cy="4602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Jeugd / WMO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3048220" y="1789300"/>
            <a:ext cx="665615" cy="65504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endParaRPr lang="nl-NL" sz="900" dirty="0">
              <a:solidFill>
                <a:schemeClr val="bg1"/>
              </a:solidFill>
            </a:endParaRPr>
          </a:p>
          <a:p>
            <a:pPr algn="ctr"/>
            <a:r>
              <a:rPr lang="nl-NL" sz="900" dirty="0">
                <a:solidFill>
                  <a:schemeClr val="bg1"/>
                </a:solidFill>
              </a:rPr>
              <a:t>1</a:t>
            </a:r>
            <a:r>
              <a:rPr lang="nl-NL" sz="900" baseline="30000" dirty="0">
                <a:solidFill>
                  <a:schemeClr val="bg1"/>
                </a:solidFill>
              </a:rPr>
              <a:t>e</a:t>
            </a:r>
            <a:r>
              <a:rPr lang="nl-NL" sz="900" dirty="0">
                <a:solidFill>
                  <a:schemeClr val="bg1"/>
                </a:solidFill>
              </a:rPr>
              <a:t> lijn</a:t>
            </a:r>
          </a:p>
          <a:p>
            <a:pPr algn="ctr"/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2668080" y="1308384"/>
            <a:ext cx="489781" cy="26553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GGZ</a:t>
            </a:r>
          </a:p>
        </p:txBody>
      </p:sp>
      <p:sp>
        <p:nvSpPr>
          <p:cNvPr id="35" name="Ovaal 34"/>
          <p:cNvSpPr/>
          <p:nvPr/>
        </p:nvSpPr>
        <p:spPr>
          <a:xfrm>
            <a:off x="4386781" y="3037842"/>
            <a:ext cx="471702" cy="36413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Tekstvak 35"/>
          <p:cNvSpPr txBox="1"/>
          <p:nvPr/>
        </p:nvSpPr>
        <p:spPr>
          <a:xfrm>
            <a:off x="4061534" y="3060834"/>
            <a:ext cx="1147702" cy="42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92" dirty="0">
                <a:solidFill>
                  <a:schemeClr val="accent1">
                    <a:lumMod val="50000"/>
                  </a:schemeClr>
                </a:solidFill>
              </a:rPr>
              <a:t>Dage</a:t>
            </a:r>
            <a:r>
              <a:rPr lang="nl-NL" sz="692" b="1" dirty="0">
                <a:solidFill>
                  <a:schemeClr val="accent1">
                    <a:lumMod val="50000"/>
                  </a:schemeClr>
                </a:solidFill>
              </a:rPr>
              <a:t>lij</a:t>
            </a:r>
            <a:r>
              <a:rPr lang="nl-NL" sz="692" dirty="0">
                <a:solidFill>
                  <a:schemeClr val="accent1">
                    <a:lumMod val="50000"/>
                  </a:schemeClr>
                </a:solidFill>
              </a:rPr>
              <a:t>ks</a:t>
            </a:r>
            <a:br>
              <a:rPr lang="nl-NL" sz="692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692" dirty="0">
                <a:solidFill>
                  <a:schemeClr val="accent1">
                    <a:lumMod val="50000"/>
                  </a:schemeClr>
                </a:solidFill>
              </a:rPr>
              <a:t>Bestuur</a:t>
            </a:r>
            <a:r>
              <a:rPr lang="nl-NL" sz="762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NL" sz="762" dirty="0">
                <a:solidFill>
                  <a:schemeClr val="accent1">
                    <a:lumMod val="50000"/>
                  </a:schemeClr>
                </a:solidFill>
              </a:rPr>
            </a:br>
            <a:endParaRPr lang="nl-NL" sz="762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5257885" y="765901"/>
            <a:ext cx="598220" cy="265534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b="1" dirty="0" err="1">
                <a:solidFill>
                  <a:schemeClr val="bg1"/>
                </a:solidFill>
              </a:rPr>
              <a:t>Etc</a:t>
            </a:r>
            <a:r>
              <a:rPr lang="nl-NL" sz="9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3268450" y="4128340"/>
            <a:ext cx="795696" cy="67668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endParaRPr lang="nl-NL" sz="700" i="1" dirty="0">
              <a:solidFill>
                <a:schemeClr val="tx1"/>
              </a:solidFill>
            </a:endParaRPr>
          </a:p>
          <a:p>
            <a:pPr algn="ctr"/>
            <a:r>
              <a:rPr lang="nl-NL" sz="700" i="1" dirty="0">
                <a:solidFill>
                  <a:schemeClr val="tx1"/>
                </a:solidFill>
              </a:rPr>
              <a:t>Burger aan zet</a:t>
            </a:r>
          </a:p>
          <a:p>
            <a:pPr algn="ctr"/>
            <a:r>
              <a:rPr lang="nl-NL" sz="7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4279187" y="4130414"/>
            <a:ext cx="784163" cy="67668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endParaRPr lang="nl-NL" sz="700" i="1" dirty="0">
              <a:solidFill>
                <a:schemeClr val="tx1"/>
              </a:solidFill>
            </a:endParaRPr>
          </a:p>
          <a:p>
            <a:pPr algn="ctr"/>
            <a:r>
              <a:rPr lang="nl-NL" sz="700" i="1" dirty="0">
                <a:solidFill>
                  <a:schemeClr val="tx1"/>
                </a:solidFill>
              </a:rPr>
              <a:t>Professional  aan zet</a:t>
            </a:r>
          </a:p>
          <a:p>
            <a:pPr algn="ctr"/>
            <a:r>
              <a:rPr lang="nl-NL" sz="7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4608528" y="4813477"/>
            <a:ext cx="878462" cy="67668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700" i="1" dirty="0">
                <a:solidFill>
                  <a:schemeClr val="tx1"/>
                </a:solidFill>
              </a:rPr>
              <a:t>Professionele autonomie door financiële ontschotting </a:t>
            </a:r>
          </a:p>
        </p:txBody>
      </p:sp>
      <p:cxnSp>
        <p:nvCxnSpPr>
          <p:cNvPr id="43" name="Rechte verbindingslijn 42"/>
          <p:cNvCxnSpPr/>
          <p:nvPr/>
        </p:nvCxnSpPr>
        <p:spPr>
          <a:xfrm>
            <a:off x="2155831" y="826478"/>
            <a:ext cx="1393436" cy="273659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 flipH="1">
            <a:off x="2069422" y="3757162"/>
            <a:ext cx="1479845" cy="296374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flipH="1">
            <a:off x="4858482" y="807809"/>
            <a:ext cx="1253134" cy="267351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>
            <a:off x="4891051" y="3757162"/>
            <a:ext cx="1362491" cy="296374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kstvak 143"/>
          <p:cNvSpPr txBox="1"/>
          <p:nvPr/>
        </p:nvSpPr>
        <p:spPr>
          <a:xfrm>
            <a:off x="1661989" y="2584929"/>
            <a:ext cx="877925" cy="4602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 err="1">
                <a:solidFill>
                  <a:schemeClr val="bg1"/>
                </a:solidFill>
              </a:rPr>
              <a:t>Zorgver-zekeraar</a:t>
            </a:r>
            <a:r>
              <a:rPr lang="nl-NL" sz="9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5" name="Tekstvak 144"/>
          <p:cNvSpPr txBox="1"/>
          <p:nvPr/>
        </p:nvSpPr>
        <p:spPr>
          <a:xfrm>
            <a:off x="1661989" y="3161331"/>
            <a:ext cx="860348" cy="4304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Gemeente</a:t>
            </a:r>
          </a:p>
          <a:p>
            <a:pPr algn="ctr"/>
            <a:endParaRPr lang="nl-NL" sz="762" dirty="0">
              <a:solidFill>
                <a:schemeClr val="bg1"/>
              </a:solidFill>
            </a:endParaRPr>
          </a:p>
        </p:txBody>
      </p:sp>
      <p:sp>
        <p:nvSpPr>
          <p:cNvPr id="146" name="Tekstvak 145"/>
          <p:cNvSpPr txBox="1"/>
          <p:nvPr/>
        </p:nvSpPr>
        <p:spPr>
          <a:xfrm>
            <a:off x="1661990" y="3695099"/>
            <a:ext cx="779556" cy="4304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Provincie</a:t>
            </a:r>
          </a:p>
          <a:p>
            <a:pPr algn="ctr"/>
            <a:endParaRPr lang="nl-NL" sz="762" dirty="0">
              <a:solidFill>
                <a:schemeClr val="bg1"/>
              </a:solidFill>
            </a:endParaRPr>
          </a:p>
        </p:txBody>
      </p:sp>
      <p:sp>
        <p:nvSpPr>
          <p:cNvPr id="148" name="Tekstvak 147"/>
          <p:cNvSpPr txBox="1"/>
          <p:nvPr/>
        </p:nvSpPr>
        <p:spPr>
          <a:xfrm>
            <a:off x="1602635" y="4176288"/>
            <a:ext cx="9251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/>
              <a:t>Financieel toezicht</a:t>
            </a:r>
            <a:br>
              <a:rPr lang="nl-NL" sz="900" b="1" dirty="0"/>
            </a:br>
            <a:endParaRPr lang="nl-NL" sz="900" b="1" dirty="0"/>
          </a:p>
        </p:txBody>
      </p:sp>
      <p:sp>
        <p:nvSpPr>
          <p:cNvPr id="149" name="Tekstvak 148"/>
          <p:cNvSpPr txBox="1"/>
          <p:nvPr/>
        </p:nvSpPr>
        <p:spPr>
          <a:xfrm>
            <a:off x="6616937" y="436439"/>
            <a:ext cx="254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voorbeeld van netwerkregie rond gedeeld vraagstuk</a:t>
            </a:r>
          </a:p>
        </p:txBody>
      </p:sp>
      <p:sp>
        <p:nvSpPr>
          <p:cNvPr id="44" name="Ovaal 43"/>
          <p:cNvSpPr/>
          <p:nvPr/>
        </p:nvSpPr>
        <p:spPr>
          <a:xfrm>
            <a:off x="3217180" y="2461777"/>
            <a:ext cx="1649981" cy="60846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nl-NL" sz="1000" b="1" dirty="0">
                <a:solidFill>
                  <a:schemeClr val="accent1">
                    <a:lumMod val="50000"/>
                  </a:schemeClr>
                </a:solidFill>
              </a:rPr>
              <a:t>KERNGROEP ambassadeurs</a:t>
            </a:r>
            <a:r>
              <a:rPr lang="nl-NL" sz="692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nl-NL" sz="692" dirty="0">
                <a:solidFill>
                  <a:schemeClr val="accent1">
                    <a:lumMod val="50000"/>
                  </a:schemeClr>
                </a:solidFill>
              </a:rPr>
            </a:br>
            <a:endParaRPr lang="nl-NL" sz="692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6" name="Rechteraccolade 135"/>
          <p:cNvSpPr/>
          <p:nvPr/>
        </p:nvSpPr>
        <p:spPr>
          <a:xfrm>
            <a:off x="2058657" y="765902"/>
            <a:ext cx="187373" cy="1586298"/>
          </a:xfrm>
          <a:prstGeom prst="rightBrace">
            <a:avLst>
              <a:gd name="adj1" fmla="val 18635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246" b="1" dirty="0"/>
          </a:p>
        </p:txBody>
      </p:sp>
      <p:sp>
        <p:nvSpPr>
          <p:cNvPr id="137" name="Rechthoek 136"/>
          <p:cNvSpPr/>
          <p:nvPr/>
        </p:nvSpPr>
        <p:spPr>
          <a:xfrm>
            <a:off x="1156277" y="1246335"/>
            <a:ext cx="918286" cy="57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b="1" dirty="0"/>
              <a:t>Bestuurders en managers</a:t>
            </a:r>
          </a:p>
        </p:txBody>
      </p:sp>
      <p:sp>
        <p:nvSpPr>
          <p:cNvPr id="118" name="Tekstvak 117"/>
          <p:cNvSpPr txBox="1"/>
          <p:nvPr/>
        </p:nvSpPr>
        <p:spPr>
          <a:xfrm>
            <a:off x="2709868" y="5618312"/>
            <a:ext cx="810532" cy="82816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700" i="1" dirty="0" err="1">
                <a:solidFill>
                  <a:schemeClr val="tx1"/>
                </a:solidFill>
              </a:rPr>
              <a:t>Themacam-pagnes</a:t>
            </a:r>
            <a:r>
              <a:rPr lang="nl-NL" sz="700" i="1" dirty="0">
                <a:solidFill>
                  <a:schemeClr val="tx1"/>
                </a:solidFill>
              </a:rPr>
              <a:t> voor burgers bijv.</a:t>
            </a:r>
            <a:br>
              <a:rPr lang="nl-NL" sz="700" i="1" dirty="0">
                <a:solidFill>
                  <a:schemeClr val="tx1"/>
                </a:solidFill>
              </a:rPr>
            </a:br>
            <a:r>
              <a:rPr lang="nl-NL" sz="700" i="1" dirty="0">
                <a:solidFill>
                  <a:schemeClr val="tx1"/>
                </a:solidFill>
              </a:rPr>
              <a:t>ontmoeten, zingeving</a:t>
            </a:r>
          </a:p>
        </p:txBody>
      </p:sp>
      <p:sp>
        <p:nvSpPr>
          <p:cNvPr id="119" name="Tekstvak 118"/>
          <p:cNvSpPr txBox="1"/>
          <p:nvPr/>
        </p:nvSpPr>
        <p:spPr>
          <a:xfrm>
            <a:off x="3713836" y="4813736"/>
            <a:ext cx="810532" cy="67668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700" i="1" dirty="0">
                <a:solidFill>
                  <a:schemeClr val="tx1"/>
                </a:solidFill>
              </a:rPr>
              <a:t>Werken volgens positieve gezondheid </a:t>
            </a:r>
          </a:p>
        </p:txBody>
      </p:sp>
      <p:sp>
        <p:nvSpPr>
          <p:cNvPr id="120" name="Tekstvak 119"/>
          <p:cNvSpPr txBox="1"/>
          <p:nvPr/>
        </p:nvSpPr>
        <p:spPr>
          <a:xfrm>
            <a:off x="2871782" y="4886415"/>
            <a:ext cx="810532" cy="67668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700" i="1" dirty="0">
                <a:solidFill>
                  <a:schemeClr val="tx1"/>
                </a:solidFill>
              </a:rPr>
              <a:t>Versterking huidige initiatieven in de wijk </a:t>
            </a:r>
          </a:p>
        </p:txBody>
      </p:sp>
      <p:sp>
        <p:nvSpPr>
          <p:cNvPr id="121" name="Tekstvak 120"/>
          <p:cNvSpPr txBox="1"/>
          <p:nvPr/>
        </p:nvSpPr>
        <p:spPr>
          <a:xfrm>
            <a:off x="4619662" y="5555043"/>
            <a:ext cx="937333" cy="82816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700" i="1" dirty="0">
                <a:solidFill>
                  <a:schemeClr val="tx1"/>
                </a:solidFill>
              </a:rPr>
              <a:t>Versterking samenwerking professionals onderling en met burger</a:t>
            </a:r>
          </a:p>
        </p:txBody>
      </p:sp>
      <p:sp>
        <p:nvSpPr>
          <p:cNvPr id="122" name="Tekstvak 121"/>
          <p:cNvSpPr txBox="1"/>
          <p:nvPr/>
        </p:nvSpPr>
        <p:spPr>
          <a:xfrm>
            <a:off x="3632744" y="5564925"/>
            <a:ext cx="810532" cy="82816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700" i="1" dirty="0">
                <a:solidFill>
                  <a:schemeClr val="tx1"/>
                </a:solidFill>
              </a:rPr>
              <a:t>Aanjagen nieuwe interventies  in de wijk en verbinden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4425860" y="1730561"/>
            <a:ext cx="823048" cy="4602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Participatie-wet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3428215" y="482566"/>
            <a:ext cx="914353" cy="65504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informele </a:t>
            </a:r>
            <a:r>
              <a:rPr lang="nl-NL" sz="900" dirty="0" err="1">
                <a:solidFill>
                  <a:schemeClr val="bg1"/>
                </a:solidFill>
              </a:rPr>
              <a:t>zorgorga-nisaties</a:t>
            </a:r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45" name="Rechteraccolade 44"/>
          <p:cNvSpPr/>
          <p:nvPr/>
        </p:nvSpPr>
        <p:spPr>
          <a:xfrm>
            <a:off x="2164712" y="4594413"/>
            <a:ext cx="227379" cy="1919772"/>
          </a:xfrm>
          <a:prstGeom prst="rightBrace">
            <a:avLst>
              <a:gd name="adj1" fmla="val 18635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246" b="1" dirty="0"/>
          </a:p>
        </p:txBody>
      </p:sp>
      <p:sp>
        <p:nvSpPr>
          <p:cNvPr id="46" name="Rechthoek 45"/>
          <p:cNvSpPr/>
          <p:nvPr/>
        </p:nvSpPr>
        <p:spPr>
          <a:xfrm>
            <a:off x="1094317" y="5277758"/>
            <a:ext cx="1126093" cy="57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tx1"/>
                </a:solidFill>
              </a:rPr>
              <a:t>Burgers in verbinding met</a:t>
            </a:r>
          </a:p>
          <a:p>
            <a:pPr algn="ctr"/>
            <a:r>
              <a:rPr lang="nl-NL" sz="1000" b="1" dirty="0">
                <a:solidFill>
                  <a:schemeClr val="tx1"/>
                </a:solidFill>
              </a:rPr>
              <a:t>professionals</a:t>
            </a:r>
          </a:p>
        </p:txBody>
      </p:sp>
      <p:sp>
        <p:nvSpPr>
          <p:cNvPr id="48" name="Toelichting met PIJL-RECHTS 146"/>
          <p:cNvSpPr/>
          <p:nvPr/>
        </p:nvSpPr>
        <p:spPr>
          <a:xfrm flipH="1">
            <a:off x="5040788" y="2532398"/>
            <a:ext cx="1164086" cy="2074434"/>
          </a:xfrm>
          <a:prstGeom prst="rightArrowCallout">
            <a:avLst>
              <a:gd name="adj1" fmla="val 25925"/>
              <a:gd name="adj2" fmla="val 22688"/>
              <a:gd name="adj3" fmla="val 14829"/>
              <a:gd name="adj4" fmla="val 756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46"/>
          </a:p>
        </p:txBody>
      </p:sp>
      <p:grpSp>
        <p:nvGrpSpPr>
          <p:cNvPr id="3" name="Groep 2"/>
          <p:cNvGrpSpPr/>
          <p:nvPr/>
        </p:nvGrpSpPr>
        <p:grpSpPr>
          <a:xfrm>
            <a:off x="5263173" y="3178929"/>
            <a:ext cx="925158" cy="1322012"/>
            <a:chOff x="5936944" y="3094705"/>
            <a:chExt cx="925158" cy="1322012"/>
          </a:xfrm>
        </p:grpSpPr>
        <p:sp>
          <p:nvSpPr>
            <p:cNvPr id="50" name="Tekstvak 49"/>
            <p:cNvSpPr txBox="1"/>
            <p:nvPr/>
          </p:nvSpPr>
          <p:spPr>
            <a:xfrm>
              <a:off x="6017725" y="3094705"/>
              <a:ext cx="844377" cy="655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24923" tIns="24923" rIns="24923" bIns="24923" rtlCol="0">
              <a:spAutoFit/>
            </a:bodyPr>
            <a:lstStyle/>
            <a:p>
              <a:pPr algn="ctr"/>
              <a:r>
                <a:rPr lang="nl-NL" sz="900" dirty="0">
                  <a:solidFill>
                    <a:schemeClr val="bg1"/>
                  </a:solidFill>
                </a:rPr>
                <a:t>Universiteit / Hogeschool</a:t>
              </a: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5936944" y="3972556"/>
              <a:ext cx="925158" cy="44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62" b="1" dirty="0"/>
                <a:t>Onderzoek,</a:t>
              </a:r>
            </a:p>
            <a:p>
              <a:pPr algn="ctr"/>
              <a:r>
                <a:rPr lang="nl-NL" sz="762" b="1" dirty="0"/>
                <a:t>lessen</a:t>
              </a:r>
            </a:p>
            <a:p>
              <a:pPr algn="ctr"/>
              <a:r>
                <a:rPr lang="nl-NL" sz="762" b="1" dirty="0"/>
                <a:t>&amp; Uitkomst</a:t>
              </a: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6501265" y="2584929"/>
            <a:ext cx="2364066" cy="1231106"/>
            <a:chOff x="6501265" y="2584929"/>
            <a:chExt cx="2364066" cy="1231106"/>
          </a:xfrm>
        </p:grpSpPr>
        <p:sp>
          <p:nvSpPr>
            <p:cNvPr id="49" name="Tekstvak 48"/>
            <p:cNvSpPr txBox="1"/>
            <p:nvPr/>
          </p:nvSpPr>
          <p:spPr>
            <a:xfrm>
              <a:off x="6501265" y="2584929"/>
              <a:ext cx="236406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b="1" dirty="0"/>
            </a:p>
            <a:p>
              <a:pPr algn="ctr"/>
              <a:endParaRPr lang="nl-NL" b="1" dirty="0"/>
            </a:p>
            <a:p>
              <a:pPr algn="ctr"/>
              <a:r>
                <a:rPr lang="nl-NL" b="1" dirty="0"/>
                <a:t>Blauwe Zorg in de wijk</a:t>
              </a:r>
              <a:br>
                <a:rPr lang="nl-NL" b="1" dirty="0"/>
              </a:br>
              <a:r>
                <a:rPr lang="nl-NL" sz="1000" b="1" dirty="0"/>
                <a:t>Wittevrouwenveld, </a:t>
              </a:r>
              <a:r>
                <a:rPr lang="nl-NL" sz="1000" b="1" dirty="0" err="1"/>
                <a:t>Wyckerpoort</a:t>
              </a:r>
              <a:r>
                <a:rPr lang="nl-NL" sz="1000" b="1" dirty="0"/>
                <a:t>, </a:t>
              </a:r>
            </a:p>
            <a:p>
              <a:pPr algn="ctr"/>
              <a:r>
                <a:rPr lang="nl-NL" sz="1000" b="1" dirty="0"/>
                <a:t>Nazareth en Limmel </a:t>
              </a:r>
            </a:p>
          </p:txBody>
        </p:sp>
        <p:pic>
          <p:nvPicPr>
            <p:cNvPr id="51" name="Afbeelding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12" y="2629538"/>
              <a:ext cx="508366" cy="531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414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oelichting met PIJL-RECHTS 146"/>
          <p:cNvSpPr/>
          <p:nvPr/>
        </p:nvSpPr>
        <p:spPr>
          <a:xfrm>
            <a:off x="1640953" y="2469236"/>
            <a:ext cx="1252097" cy="2074434"/>
          </a:xfrm>
          <a:prstGeom prst="rightArrowCallout">
            <a:avLst>
              <a:gd name="adj1" fmla="val 25925"/>
              <a:gd name="adj2" fmla="val 22688"/>
              <a:gd name="adj3" fmla="val 14829"/>
              <a:gd name="adj4" fmla="val 756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46"/>
          </a:p>
        </p:txBody>
      </p:sp>
      <p:sp>
        <p:nvSpPr>
          <p:cNvPr id="26" name="Tekstvak 25"/>
          <p:cNvSpPr txBox="1"/>
          <p:nvPr/>
        </p:nvSpPr>
        <p:spPr>
          <a:xfrm>
            <a:off x="3431656" y="3050358"/>
            <a:ext cx="1544437" cy="133083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1050" b="1" dirty="0">
                <a:solidFill>
                  <a:schemeClr val="accent1">
                    <a:lumMod val="50000"/>
                  </a:schemeClr>
                </a:solidFill>
              </a:rPr>
              <a:t>Netwerkregie</a:t>
            </a:r>
          </a:p>
          <a:p>
            <a:pPr algn="ctr"/>
            <a:r>
              <a:rPr lang="nl-NL" sz="900" dirty="0">
                <a:solidFill>
                  <a:schemeClr val="accent1">
                    <a:lumMod val="50000"/>
                  </a:schemeClr>
                </a:solidFill>
              </a:rPr>
              <a:t>Begeleiding proces en inhoud, financiële monitoring en communicatie</a:t>
            </a:r>
            <a:endParaRPr lang="nl-NL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3" name="Rechte verbindingslijn 42"/>
          <p:cNvCxnSpPr/>
          <p:nvPr/>
        </p:nvCxnSpPr>
        <p:spPr>
          <a:xfrm>
            <a:off x="2155831" y="826478"/>
            <a:ext cx="1393436" cy="2736598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 flipH="1">
            <a:off x="2069422" y="3757162"/>
            <a:ext cx="1479845" cy="296374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 flipH="1">
            <a:off x="4858482" y="807809"/>
            <a:ext cx="1253134" cy="2673516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>
            <a:off x="4891051" y="3757162"/>
            <a:ext cx="1362491" cy="2963741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kstvak 143"/>
          <p:cNvSpPr txBox="1"/>
          <p:nvPr/>
        </p:nvSpPr>
        <p:spPr>
          <a:xfrm>
            <a:off x="1661989" y="2584929"/>
            <a:ext cx="877925" cy="46029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 err="1">
                <a:solidFill>
                  <a:schemeClr val="bg1"/>
                </a:solidFill>
              </a:rPr>
              <a:t>Zorgver-zekeraar</a:t>
            </a:r>
            <a:r>
              <a:rPr lang="nl-NL" sz="9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5" name="Tekstvak 144"/>
          <p:cNvSpPr txBox="1"/>
          <p:nvPr/>
        </p:nvSpPr>
        <p:spPr>
          <a:xfrm>
            <a:off x="1661989" y="3161331"/>
            <a:ext cx="860348" cy="4304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Gemeente</a:t>
            </a:r>
          </a:p>
          <a:p>
            <a:pPr algn="ctr"/>
            <a:endParaRPr lang="nl-NL" sz="762" dirty="0">
              <a:solidFill>
                <a:schemeClr val="bg1"/>
              </a:solidFill>
            </a:endParaRPr>
          </a:p>
        </p:txBody>
      </p:sp>
      <p:sp>
        <p:nvSpPr>
          <p:cNvPr id="146" name="Tekstvak 145"/>
          <p:cNvSpPr txBox="1"/>
          <p:nvPr/>
        </p:nvSpPr>
        <p:spPr>
          <a:xfrm>
            <a:off x="1661990" y="3695099"/>
            <a:ext cx="779556" cy="43044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4923" tIns="24923" rIns="24923" bIns="24923" rtlCol="0">
            <a:spAutoFit/>
          </a:bodyPr>
          <a:lstStyle/>
          <a:p>
            <a:pPr algn="ctr"/>
            <a:r>
              <a:rPr lang="nl-NL" sz="900" dirty="0">
                <a:solidFill>
                  <a:schemeClr val="bg1"/>
                </a:solidFill>
              </a:rPr>
              <a:t>Provincie</a:t>
            </a:r>
          </a:p>
          <a:p>
            <a:pPr algn="ctr"/>
            <a:endParaRPr lang="nl-NL" sz="762" dirty="0">
              <a:solidFill>
                <a:schemeClr val="bg1"/>
              </a:solidFill>
            </a:endParaRPr>
          </a:p>
        </p:txBody>
      </p:sp>
      <p:sp>
        <p:nvSpPr>
          <p:cNvPr id="148" name="Tekstvak 147"/>
          <p:cNvSpPr txBox="1"/>
          <p:nvPr/>
        </p:nvSpPr>
        <p:spPr>
          <a:xfrm>
            <a:off x="1602635" y="4176288"/>
            <a:ext cx="9251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 dirty="0"/>
              <a:t>Financieel toezicht</a:t>
            </a:r>
            <a:br>
              <a:rPr lang="nl-NL" sz="900" b="1" dirty="0"/>
            </a:br>
            <a:endParaRPr lang="nl-NL" sz="900" b="1" dirty="0"/>
          </a:p>
        </p:txBody>
      </p:sp>
      <p:sp>
        <p:nvSpPr>
          <p:cNvPr id="149" name="Tekstvak 148"/>
          <p:cNvSpPr txBox="1"/>
          <p:nvPr/>
        </p:nvSpPr>
        <p:spPr>
          <a:xfrm>
            <a:off x="6616937" y="436439"/>
            <a:ext cx="2541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voorbeeld van netwerkregie rond gedeeld vraagstuk</a:t>
            </a:r>
          </a:p>
          <a:p>
            <a:r>
              <a:rPr lang="nl-NL" sz="20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netwerkbesturing</a:t>
            </a:r>
          </a:p>
        </p:txBody>
      </p:sp>
      <p:sp>
        <p:nvSpPr>
          <p:cNvPr id="136" name="Rechteraccolade 135"/>
          <p:cNvSpPr/>
          <p:nvPr/>
        </p:nvSpPr>
        <p:spPr>
          <a:xfrm>
            <a:off x="2058657" y="765902"/>
            <a:ext cx="187373" cy="1586298"/>
          </a:xfrm>
          <a:prstGeom prst="rightBrace">
            <a:avLst>
              <a:gd name="adj1" fmla="val 18635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246" b="1" dirty="0"/>
          </a:p>
        </p:txBody>
      </p:sp>
      <p:sp>
        <p:nvSpPr>
          <p:cNvPr id="137" name="Rechthoek 136"/>
          <p:cNvSpPr/>
          <p:nvPr/>
        </p:nvSpPr>
        <p:spPr>
          <a:xfrm>
            <a:off x="1156277" y="1246335"/>
            <a:ext cx="918286" cy="57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b="1" dirty="0"/>
              <a:t>Bestuurders en managers</a:t>
            </a:r>
          </a:p>
        </p:txBody>
      </p:sp>
      <p:sp>
        <p:nvSpPr>
          <p:cNvPr id="45" name="Rechteraccolade 44"/>
          <p:cNvSpPr/>
          <p:nvPr/>
        </p:nvSpPr>
        <p:spPr>
          <a:xfrm>
            <a:off x="2164712" y="4594413"/>
            <a:ext cx="227379" cy="1919772"/>
          </a:xfrm>
          <a:prstGeom prst="rightBrace">
            <a:avLst>
              <a:gd name="adj1" fmla="val 18635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246" b="1" dirty="0"/>
          </a:p>
        </p:txBody>
      </p:sp>
      <p:sp>
        <p:nvSpPr>
          <p:cNvPr id="46" name="Rechthoek 45"/>
          <p:cNvSpPr/>
          <p:nvPr/>
        </p:nvSpPr>
        <p:spPr>
          <a:xfrm>
            <a:off x="1094317" y="5277758"/>
            <a:ext cx="1126093" cy="57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000" b="1" dirty="0">
                <a:solidFill>
                  <a:schemeClr val="tx1"/>
                </a:solidFill>
              </a:rPr>
              <a:t>Burgers in verbinding met</a:t>
            </a:r>
          </a:p>
          <a:p>
            <a:pPr algn="ctr"/>
            <a:r>
              <a:rPr lang="nl-NL" sz="1000" b="1" dirty="0">
                <a:solidFill>
                  <a:schemeClr val="tx1"/>
                </a:solidFill>
              </a:rPr>
              <a:t>professionals</a:t>
            </a:r>
          </a:p>
        </p:txBody>
      </p:sp>
      <p:sp>
        <p:nvSpPr>
          <p:cNvPr id="48" name="Toelichting met PIJL-RECHTS 146"/>
          <p:cNvSpPr/>
          <p:nvPr/>
        </p:nvSpPr>
        <p:spPr>
          <a:xfrm flipH="1">
            <a:off x="5040788" y="2532398"/>
            <a:ext cx="1164086" cy="2074434"/>
          </a:xfrm>
          <a:prstGeom prst="rightArrowCallout">
            <a:avLst>
              <a:gd name="adj1" fmla="val 25925"/>
              <a:gd name="adj2" fmla="val 22688"/>
              <a:gd name="adj3" fmla="val 14829"/>
              <a:gd name="adj4" fmla="val 7560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46"/>
          </a:p>
        </p:txBody>
      </p:sp>
      <p:grpSp>
        <p:nvGrpSpPr>
          <p:cNvPr id="3" name="Groep 2"/>
          <p:cNvGrpSpPr/>
          <p:nvPr/>
        </p:nvGrpSpPr>
        <p:grpSpPr>
          <a:xfrm>
            <a:off x="5263173" y="3178929"/>
            <a:ext cx="925158" cy="1322012"/>
            <a:chOff x="5936944" y="3094705"/>
            <a:chExt cx="925158" cy="1322012"/>
          </a:xfrm>
        </p:grpSpPr>
        <p:sp>
          <p:nvSpPr>
            <p:cNvPr id="50" name="Tekstvak 49"/>
            <p:cNvSpPr txBox="1"/>
            <p:nvPr/>
          </p:nvSpPr>
          <p:spPr>
            <a:xfrm>
              <a:off x="6017725" y="3094705"/>
              <a:ext cx="844377" cy="6550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24923" tIns="24923" rIns="24923" bIns="24923" rtlCol="0">
              <a:spAutoFit/>
            </a:bodyPr>
            <a:lstStyle/>
            <a:p>
              <a:pPr algn="ctr"/>
              <a:r>
                <a:rPr lang="nl-NL" sz="900" dirty="0">
                  <a:solidFill>
                    <a:schemeClr val="bg1"/>
                  </a:solidFill>
                </a:rPr>
                <a:t>Universiteit / Hogeschool</a:t>
              </a:r>
            </a:p>
          </p:txBody>
        </p:sp>
        <p:sp>
          <p:nvSpPr>
            <p:cNvPr id="52" name="Tekstvak 51"/>
            <p:cNvSpPr txBox="1"/>
            <p:nvPr/>
          </p:nvSpPr>
          <p:spPr>
            <a:xfrm>
              <a:off x="5936944" y="3972556"/>
              <a:ext cx="925158" cy="444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762" b="1" dirty="0"/>
                <a:t>Onderzoek,</a:t>
              </a:r>
            </a:p>
            <a:p>
              <a:pPr algn="ctr"/>
              <a:r>
                <a:rPr lang="nl-NL" sz="762" b="1" dirty="0"/>
                <a:t>lessen</a:t>
              </a:r>
            </a:p>
            <a:p>
              <a:pPr algn="ctr"/>
              <a:r>
                <a:rPr lang="nl-NL" sz="762" b="1" dirty="0"/>
                <a:t>&amp; Uitkomst</a:t>
              </a:r>
            </a:p>
          </p:txBody>
        </p:sp>
      </p:grpSp>
      <p:sp>
        <p:nvSpPr>
          <p:cNvPr id="49" name="Tekstvak 48"/>
          <p:cNvSpPr txBox="1"/>
          <p:nvPr/>
        </p:nvSpPr>
        <p:spPr>
          <a:xfrm>
            <a:off x="2515197" y="418327"/>
            <a:ext cx="2969852" cy="2776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1246" dirty="0"/>
          </a:p>
          <a:p>
            <a:pPr algn="ctr"/>
            <a:r>
              <a:rPr lang="nl-NL" sz="1246" dirty="0"/>
              <a:t>Dit gaat o.a. over:</a:t>
            </a:r>
          </a:p>
          <a:p>
            <a:pPr algn="ctr"/>
            <a:r>
              <a:rPr lang="nl-NL" sz="1246" dirty="0"/>
              <a:t>Organiseren van leerprocessen</a:t>
            </a:r>
          </a:p>
          <a:p>
            <a:pPr algn="ctr"/>
            <a:r>
              <a:rPr lang="nl-NL" sz="1246" dirty="0"/>
              <a:t>Organiseren van besluitvormingsprocessen</a:t>
            </a:r>
          </a:p>
          <a:p>
            <a:pPr algn="ctr"/>
            <a:r>
              <a:rPr lang="nl-NL" sz="1246" dirty="0"/>
              <a:t>Delen leerervaringen</a:t>
            </a:r>
          </a:p>
          <a:p>
            <a:pPr algn="ctr"/>
            <a:r>
              <a:rPr lang="nl-NL" sz="1246" dirty="0"/>
              <a:t>Ontwikkelen van en houden aan spelregels</a:t>
            </a:r>
          </a:p>
          <a:p>
            <a:pPr algn="ctr"/>
            <a:r>
              <a:rPr lang="nl-NL" sz="1246" dirty="0"/>
              <a:t>Organiseren van ‘achterbannen’</a:t>
            </a:r>
          </a:p>
          <a:p>
            <a:pPr algn="ctr"/>
            <a:endParaRPr lang="nl-NL" sz="1246" b="1" dirty="0"/>
          </a:p>
          <a:p>
            <a:pPr algn="ctr"/>
            <a:r>
              <a:rPr lang="nl-NL" sz="1246" b="1" dirty="0"/>
              <a:t>Leren om anders te</a:t>
            </a:r>
          </a:p>
          <a:p>
            <a:pPr marL="197825" indent="-197825" algn="ctr">
              <a:buFont typeface="Arial" panose="020B0604020202020204" pitchFamily="34" charset="0"/>
              <a:buChar char="•"/>
            </a:pPr>
            <a:r>
              <a:rPr lang="nl-NL" sz="1246" b="1" dirty="0"/>
              <a:t>besturen</a:t>
            </a:r>
          </a:p>
          <a:p>
            <a:pPr marL="197825" indent="-197825" algn="ctr">
              <a:buFont typeface="Arial" panose="020B0604020202020204" pitchFamily="34" charset="0"/>
              <a:buChar char="•"/>
            </a:pPr>
            <a:r>
              <a:rPr lang="nl-NL" sz="1246" b="1" dirty="0"/>
              <a:t>Beslissen</a:t>
            </a:r>
          </a:p>
          <a:p>
            <a:pPr marL="197825" indent="-197825" algn="ctr">
              <a:buFont typeface="Arial" panose="020B0604020202020204" pitchFamily="34" charset="0"/>
              <a:buChar char="•"/>
            </a:pPr>
            <a:r>
              <a:rPr lang="nl-NL" sz="1246" b="1" dirty="0"/>
              <a:t>Verantwoorden</a:t>
            </a:r>
          </a:p>
          <a:p>
            <a:pPr marL="197825" indent="-197825" algn="ctr">
              <a:buFont typeface="Arial" panose="020B0604020202020204" pitchFamily="34" charset="0"/>
              <a:buChar char="•"/>
            </a:pPr>
            <a:endParaRPr lang="nl-NL" sz="1246" dirty="0"/>
          </a:p>
          <a:p>
            <a:pPr marL="197825" indent="-197825" algn="ctr">
              <a:buFont typeface="Arial" panose="020B0604020202020204" pitchFamily="34" charset="0"/>
              <a:buChar char="•"/>
            </a:pPr>
            <a:endParaRPr lang="nl-NL" sz="1246" dirty="0"/>
          </a:p>
        </p:txBody>
      </p:sp>
      <p:sp>
        <p:nvSpPr>
          <p:cNvPr id="51" name="Tekstvak 50"/>
          <p:cNvSpPr txBox="1"/>
          <p:nvPr/>
        </p:nvSpPr>
        <p:spPr>
          <a:xfrm>
            <a:off x="2769014" y="4345020"/>
            <a:ext cx="2729272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46" b="1" dirty="0"/>
              <a:t>Feitelijk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246" b="1" dirty="0"/>
              <a:t>Doen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246" b="1" dirty="0"/>
              <a:t>Leren</a:t>
            </a:r>
          </a:p>
          <a:p>
            <a:pPr algn="ctr"/>
            <a:endParaRPr lang="nl-NL" sz="1246" dirty="0"/>
          </a:p>
          <a:p>
            <a:pPr algn="ctr"/>
            <a:r>
              <a:rPr lang="nl-NL" sz="1246" dirty="0"/>
              <a:t>Dat gaat o.a. over:</a:t>
            </a:r>
          </a:p>
          <a:p>
            <a:pPr algn="ctr"/>
            <a:r>
              <a:rPr lang="nl-NL" sz="1246" dirty="0"/>
              <a:t>Echt luisteren, professionele ruimte</a:t>
            </a:r>
          </a:p>
          <a:p>
            <a:pPr algn="ctr"/>
            <a:r>
              <a:rPr lang="nl-NL" sz="1246" dirty="0"/>
              <a:t>Uitvoeren van de pilots</a:t>
            </a:r>
          </a:p>
          <a:p>
            <a:pPr algn="ctr"/>
            <a:r>
              <a:rPr lang="nl-NL" sz="1246" dirty="0"/>
              <a:t>Organiseren van processen</a:t>
            </a:r>
          </a:p>
          <a:p>
            <a:pPr algn="ctr"/>
            <a:r>
              <a:rPr lang="nl-NL" sz="1246" dirty="0"/>
              <a:t>Teams helpen en coachen</a:t>
            </a:r>
          </a:p>
          <a:p>
            <a:pPr algn="ctr"/>
            <a:r>
              <a:rPr lang="nl-NL" sz="1246" dirty="0"/>
              <a:t>Uitkomsten volgen</a:t>
            </a:r>
          </a:p>
          <a:p>
            <a:pPr algn="ctr"/>
            <a:r>
              <a:rPr lang="nl-NL" sz="1246" dirty="0"/>
              <a:t>Zorgdragen voor mensen en faciliteiten</a:t>
            </a:r>
          </a:p>
          <a:p>
            <a:pPr algn="ctr"/>
            <a:r>
              <a:rPr lang="nl-NL" sz="1246" dirty="0"/>
              <a:t>Het leren faciliteren</a:t>
            </a:r>
          </a:p>
        </p:txBody>
      </p:sp>
      <p:grpSp>
        <p:nvGrpSpPr>
          <p:cNvPr id="58" name="Groep 57"/>
          <p:cNvGrpSpPr/>
          <p:nvPr/>
        </p:nvGrpSpPr>
        <p:grpSpPr>
          <a:xfrm>
            <a:off x="6653665" y="2737329"/>
            <a:ext cx="2364066" cy="1231106"/>
            <a:chOff x="6501265" y="2584929"/>
            <a:chExt cx="2364066" cy="1231106"/>
          </a:xfrm>
        </p:grpSpPr>
        <p:sp>
          <p:nvSpPr>
            <p:cNvPr id="59" name="Tekstvak 58"/>
            <p:cNvSpPr txBox="1"/>
            <p:nvPr/>
          </p:nvSpPr>
          <p:spPr>
            <a:xfrm>
              <a:off x="6501265" y="2584929"/>
              <a:ext cx="236406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l-NL" b="1" dirty="0"/>
            </a:p>
            <a:p>
              <a:pPr algn="ctr"/>
              <a:endParaRPr lang="nl-NL" b="1" dirty="0"/>
            </a:p>
            <a:p>
              <a:pPr algn="ctr"/>
              <a:r>
                <a:rPr lang="nl-NL" b="1" dirty="0"/>
                <a:t>Blauwe Zorg in de wijk</a:t>
              </a:r>
              <a:br>
                <a:rPr lang="nl-NL" b="1" dirty="0"/>
              </a:br>
              <a:r>
                <a:rPr lang="nl-NL" sz="1000" b="1" dirty="0"/>
                <a:t>Wittevrouwenveld, </a:t>
              </a:r>
              <a:r>
                <a:rPr lang="nl-NL" sz="1000" b="1" dirty="0" err="1"/>
                <a:t>Wyckerpoort</a:t>
              </a:r>
              <a:r>
                <a:rPr lang="nl-NL" sz="1000" b="1" dirty="0"/>
                <a:t>, </a:t>
              </a:r>
            </a:p>
            <a:p>
              <a:pPr algn="ctr"/>
              <a:r>
                <a:rPr lang="nl-NL" sz="1000" b="1" dirty="0"/>
                <a:t>Nazareth en Limmel </a:t>
              </a:r>
            </a:p>
          </p:txBody>
        </p:sp>
        <p:pic>
          <p:nvPicPr>
            <p:cNvPr id="60" name="Afbeelding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12" y="2629538"/>
              <a:ext cx="508366" cy="531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08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vier hoofdlijnen van de 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b="1" dirty="0">
                <a:solidFill>
                  <a:srgbClr val="259E5A"/>
                </a:solidFill>
              </a:rPr>
              <a:t>Rond de patiënt, in de wijk moet het goed geregeld zijn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Huisartsenzorg kent een complexere context: veel partijen; veel ontwikkelingen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Schaal doet er toe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Een netwerkperspectief op organiseren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060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context van de huisartsenzorg is breder dan de wijk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540963"/>
            <a:ext cx="8282594" cy="4866817"/>
          </a:xfrm>
        </p:spPr>
        <p:txBody>
          <a:bodyPr/>
          <a:lstStyle/>
          <a:p>
            <a:r>
              <a:rPr lang="nl-NL" sz="2000" dirty="0"/>
              <a:t>Maatschappelijke ontwikkelingen en denken in termen van populatie en gezondheid leidt tot meer complexiteit (inhoudelijk, meer partijen).</a:t>
            </a:r>
          </a:p>
          <a:p>
            <a:r>
              <a:rPr lang="nl-NL" sz="2000" dirty="0"/>
              <a:t>Dit betekent iets voor de huisartsen in de wijk en zeker ook regionaal en landelijk</a:t>
            </a:r>
          </a:p>
          <a:p>
            <a:r>
              <a:rPr lang="nl-NL" sz="2000" dirty="0"/>
              <a:t>Je krijgt anders en strategischer te maken met andere partijen. Deze partijen hebben vaak een grotere schaal en geografisch bereik</a:t>
            </a:r>
          </a:p>
          <a:p>
            <a:r>
              <a:rPr lang="nl-NL" sz="2000" dirty="0"/>
              <a:t>Deze partners zijn van cruciaal belang voor het omgaan met die relevante ontwikkelingen; wederzijdse afhankelijkheid: logica van het netwerk</a:t>
            </a:r>
          </a:p>
          <a:p>
            <a:r>
              <a:rPr lang="nl-NL" sz="2000" dirty="0"/>
              <a:t>Als individuele huisarts kun je een rol spelen in de wijk, als groep moet je een rol spelen en georganiseerd en aanspreekbaar zijn</a:t>
            </a:r>
            <a:endParaRPr lang="nl-NL" sz="2000" dirty="0">
              <a:solidFill>
                <a:srgbClr val="259E5A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259E5A"/>
                </a:solidFill>
              </a:rPr>
              <a:t>Conclusie: </a:t>
            </a:r>
            <a:br>
              <a:rPr lang="nl-NL" sz="2000" dirty="0">
                <a:solidFill>
                  <a:srgbClr val="259E5A"/>
                </a:solidFill>
              </a:rPr>
            </a:br>
            <a:r>
              <a:rPr lang="nl-NL" sz="2000" dirty="0">
                <a:solidFill>
                  <a:srgbClr val="259E5A"/>
                </a:solidFill>
              </a:rPr>
              <a:t>Ontwikkelingen vragen om andere en nieuwe maatschappelijke netwerken. Huisartsen spelen hier een belangrijke rol.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32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vier hoofdlijnen van deze 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Rond de patiënt, in de wijk moet het goed geregeld zijn</a:t>
            </a:r>
          </a:p>
          <a:p>
            <a:endParaRPr lang="nl-NL" sz="2000" dirty="0"/>
          </a:p>
          <a:p>
            <a:r>
              <a:rPr lang="nl-NL" sz="2000" dirty="0"/>
              <a:t>Huisartsenzorg kent een complexere context: veel partijen; veel ontwikkelingen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rgbClr val="259E5A"/>
                </a:solidFill>
              </a:rPr>
              <a:t>Schaal doet er toe</a:t>
            </a:r>
          </a:p>
          <a:p>
            <a:endParaRPr lang="nl-NL" sz="2000" dirty="0"/>
          </a:p>
          <a:p>
            <a:r>
              <a:rPr lang="nl-NL" sz="2000" dirty="0"/>
              <a:t>Een netwerkperspectief op organiseren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47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In iedere sector speelt schaal een rol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5829" y="1778287"/>
            <a:ext cx="8282594" cy="4357775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Er is altijd sprake van schaalbepalende overwegingen: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000" dirty="0"/>
              <a:t>Goede </a:t>
            </a:r>
            <a:r>
              <a:rPr lang="nl-NL" sz="2000" b="1" dirty="0"/>
              <a:t>uitvoering operationeel proces</a:t>
            </a:r>
            <a:r>
              <a:rPr lang="nl-NL" sz="2000" dirty="0"/>
              <a:t> (kwaliteit, faciliteiten, beschikbaarheid, diensten, bezetting, continuïteit)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000" dirty="0"/>
              <a:t>Voldoende </a:t>
            </a:r>
            <a:r>
              <a:rPr lang="nl-NL" sz="2000" b="1" dirty="0"/>
              <a:t>volume</a:t>
            </a:r>
            <a:r>
              <a:rPr lang="nl-NL" sz="2000" dirty="0"/>
              <a:t> om de </a:t>
            </a:r>
            <a:r>
              <a:rPr lang="nl-NL" sz="2000" b="1" dirty="0"/>
              <a:t>kwaliteit </a:t>
            </a:r>
            <a:r>
              <a:rPr lang="nl-NL" sz="2000" dirty="0"/>
              <a:t>te kunnen leveren (‘Kwaliteit vraagt om specialisatie, specialisatie vraagt om volume’)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sz="2000" dirty="0"/>
              <a:t>Middelen en slimme mensen voor </a:t>
            </a:r>
            <a:r>
              <a:rPr lang="nl-NL" sz="2000" b="1" dirty="0"/>
              <a:t>innovatie </a:t>
            </a:r>
            <a:r>
              <a:rPr lang="nl-NL" sz="2000" dirty="0"/>
              <a:t>(bijvoorbeeld investering in ICT)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nl-NL" sz="1800" b="1" dirty="0"/>
              <a:t>Kosten per eenheid </a:t>
            </a:r>
            <a:r>
              <a:rPr lang="nl-NL" sz="1800" dirty="0"/>
              <a:t>(omdat je hoge vaste kosten hebt die je moet dekken)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nl-NL" sz="1800" dirty="0"/>
              <a:t>Zichtbaarheid voor en </a:t>
            </a:r>
            <a:r>
              <a:rPr lang="nl-NL" sz="1800" b="1" dirty="0"/>
              <a:t>beïnvloedingsmogelijkheden van derden, </a:t>
            </a:r>
            <a:r>
              <a:rPr lang="nl-NL" sz="1800" dirty="0"/>
              <a:t>oftewel</a:t>
            </a:r>
            <a:r>
              <a:rPr lang="nl-NL" sz="1800" b="1" dirty="0"/>
              <a:t> macht </a:t>
            </a:r>
            <a:r>
              <a:rPr lang="nl-NL" sz="1800" dirty="0"/>
              <a:t>(in de keten, t.o.v. collega’s, financiers, politiek, ..)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nl-NL" sz="1800" dirty="0"/>
              <a:t>'Stafcapaciteit' om </a:t>
            </a:r>
            <a:r>
              <a:rPr lang="nl-NL" sz="1800" b="1" dirty="0"/>
              <a:t>aan omgevingseisen te voldoen </a:t>
            </a:r>
            <a:r>
              <a:rPr lang="nl-NL" sz="1800" dirty="0"/>
              <a:t>(certificering, 'lijstjes invullen', veiligheid)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nl-NL" sz="1800" b="1" dirty="0"/>
              <a:t>Zichtbaarheid en profilering</a:t>
            </a:r>
            <a:r>
              <a:rPr lang="nl-NL" sz="1800" dirty="0"/>
              <a:t>, gezien en gehoord worden</a:t>
            </a:r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905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solidFill>
                  <a:srgbClr val="259E5A"/>
                </a:solidFill>
              </a:rPr>
              <a:t>Er is echter niet één optimale schaal</a:t>
            </a:r>
            <a:br>
              <a:rPr lang="nl-NL" altLang="nl-NL" dirty="0">
                <a:solidFill>
                  <a:srgbClr val="259E5A"/>
                </a:solidFill>
              </a:rPr>
            </a:br>
            <a:endParaRPr lang="nl-NL" dirty="0">
              <a:solidFill>
                <a:srgbClr val="259E5A"/>
              </a:solidFill>
            </a:endParaRPr>
          </a:p>
        </p:txBody>
      </p:sp>
      <p:sp>
        <p:nvSpPr>
          <p:cNvPr id="21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B5BE-F5BA-42F1-85A5-B5618CC5F783}" type="slidenum">
              <a:rPr lang="en-US" altLang="nl-NL"/>
              <a:pPr/>
              <a:t>23</a:t>
            </a:fld>
            <a:endParaRPr lang="en-US" altLang="nl-NL"/>
          </a:p>
        </p:txBody>
      </p:sp>
      <p:sp>
        <p:nvSpPr>
          <p:cNvPr id="860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25614" y="119857"/>
            <a:ext cx="7467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/>
          <a:lstStyle>
            <a:lvl1pPr algn="l">
              <a:lnSpc>
                <a:spcPct val="90000"/>
              </a:lnSpc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1pPr>
            <a:lvl2pPr algn="l">
              <a:lnSpc>
                <a:spcPct val="90000"/>
              </a:lnSpc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2pPr>
            <a:lvl3pPr algn="l">
              <a:lnSpc>
                <a:spcPct val="90000"/>
              </a:lnSpc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3pPr>
            <a:lvl4pPr algn="l">
              <a:lnSpc>
                <a:spcPct val="90000"/>
              </a:lnSpc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4pPr>
            <a:lvl5pPr algn="l">
              <a:lnSpc>
                <a:spcPct val="90000"/>
              </a:lnSpc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bg2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/>
            <a:endParaRPr lang="nl-NL" altLang="nl-NL" dirty="0"/>
          </a:p>
        </p:txBody>
      </p:sp>
      <p:sp>
        <p:nvSpPr>
          <p:cNvPr id="86019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32189" y="1779939"/>
            <a:ext cx="16668" cy="44853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48857" y="6265317"/>
            <a:ext cx="6069013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1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04834" y="2578926"/>
            <a:ext cx="4231494" cy="2574925"/>
          </a:xfrm>
          <a:custGeom>
            <a:avLst/>
            <a:gdLst>
              <a:gd name="T0" fmla="*/ 0 w 3686"/>
              <a:gd name="T1" fmla="*/ 0 h 2153"/>
              <a:gd name="T2" fmla="*/ 92 w 3686"/>
              <a:gd name="T3" fmla="*/ 1008 h 2153"/>
              <a:gd name="T4" fmla="*/ 370 w 3686"/>
              <a:gd name="T5" fmla="*/ 1584 h 2153"/>
              <a:gd name="T6" fmla="*/ 693 w 3686"/>
              <a:gd name="T7" fmla="*/ 1872 h 2153"/>
              <a:gd name="T8" fmla="*/ 1432 w 3686"/>
              <a:gd name="T9" fmla="*/ 2064 h 2153"/>
              <a:gd name="T10" fmla="*/ 3686 w 3686"/>
              <a:gd name="T11" fmla="*/ 2153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6" h="2153">
                <a:moveTo>
                  <a:pt x="0" y="0"/>
                </a:moveTo>
                <a:cubicBezTo>
                  <a:pt x="15" y="372"/>
                  <a:pt x="31" y="744"/>
                  <a:pt x="92" y="1008"/>
                </a:cubicBezTo>
                <a:cubicBezTo>
                  <a:pt x="154" y="1272"/>
                  <a:pt x="270" y="1440"/>
                  <a:pt x="370" y="1584"/>
                </a:cubicBezTo>
                <a:cubicBezTo>
                  <a:pt x="470" y="1728"/>
                  <a:pt x="516" y="1792"/>
                  <a:pt x="693" y="1872"/>
                </a:cubicBezTo>
                <a:cubicBezTo>
                  <a:pt x="870" y="1952"/>
                  <a:pt x="933" y="2017"/>
                  <a:pt x="1432" y="2064"/>
                </a:cubicBezTo>
                <a:cubicBezTo>
                  <a:pt x="1931" y="2111"/>
                  <a:pt x="3217" y="2135"/>
                  <a:pt x="3686" y="215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9501" y="4705178"/>
            <a:ext cx="1877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Bedrijfsvoering</a:t>
            </a:r>
            <a:endParaRPr lang="nl-NL" alt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16004" y="5081432"/>
            <a:ext cx="665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nl-NL" b="1" dirty="0">
                <a:solidFill>
                  <a:srgbClr val="259E5A"/>
                </a:solidFill>
                <a:latin typeface="Univers" pitchFamily="34" charset="0"/>
              </a:rPr>
              <a:t>ICT</a:t>
            </a:r>
            <a:endParaRPr lang="nl-NL" altLang="nl-NL" sz="2400" b="1" dirty="0">
              <a:solidFill>
                <a:srgbClr val="259E5A"/>
              </a:solidFill>
              <a:latin typeface="Univers" pitchFamily="34" charset="0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22312" y="1730092"/>
            <a:ext cx="902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97119" y="6276430"/>
            <a:ext cx="1402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Omvang</a:t>
            </a:r>
            <a:endParaRPr lang="en-US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patiënten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618057" y="5501442"/>
            <a:ext cx="6572891" cy="1111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2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25275" y="2578926"/>
            <a:ext cx="54587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2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528452" y="2571810"/>
            <a:ext cx="12247" cy="2921215"/>
          </a:xfrm>
          <a:prstGeom prst="line">
            <a:avLst/>
          </a:prstGeom>
          <a:noFill/>
          <a:ln w="12700">
            <a:solidFill>
              <a:srgbClr val="00368A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603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-20593" y="3514611"/>
            <a:ext cx="236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i="1" dirty="0" err="1">
                <a:latin typeface="Univers" pitchFamily="34" charset="0"/>
              </a:rPr>
              <a:t>Schaaleffect</a:t>
            </a:r>
            <a:endParaRPr lang="nl-NL" altLang="nl-NL" sz="1600" i="1" dirty="0">
              <a:latin typeface="Univers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2008782" y="2031833"/>
            <a:ext cx="6013036" cy="3446275"/>
            <a:chOff x="1904834" y="2557029"/>
            <a:chExt cx="6013036" cy="2927350"/>
          </a:xfrm>
        </p:grpSpPr>
        <p:sp>
          <p:nvSpPr>
            <p:cNvPr id="86022" name="Freeform 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904834" y="2557029"/>
              <a:ext cx="5210615" cy="2927350"/>
            </a:xfrm>
            <a:custGeom>
              <a:avLst/>
              <a:gdLst>
                <a:gd name="T0" fmla="*/ 0 w 3686"/>
                <a:gd name="T1" fmla="*/ 0 h 2153"/>
                <a:gd name="T2" fmla="*/ 92 w 3686"/>
                <a:gd name="T3" fmla="*/ 1008 h 2153"/>
                <a:gd name="T4" fmla="*/ 370 w 3686"/>
                <a:gd name="T5" fmla="*/ 1584 h 2153"/>
                <a:gd name="T6" fmla="*/ 693 w 3686"/>
                <a:gd name="T7" fmla="*/ 1872 h 2153"/>
                <a:gd name="T8" fmla="*/ 1432 w 3686"/>
                <a:gd name="T9" fmla="*/ 2064 h 2153"/>
                <a:gd name="T10" fmla="*/ 3686 w 3686"/>
                <a:gd name="T11" fmla="*/ 215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86" h="2153">
                  <a:moveTo>
                    <a:pt x="0" y="0"/>
                  </a:moveTo>
                  <a:cubicBezTo>
                    <a:pt x="15" y="372"/>
                    <a:pt x="31" y="744"/>
                    <a:pt x="92" y="1008"/>
                  </a:cubicBezTo>
                  <a:cubicBezTo>
                    <a:pt x="154" y="1272"/>
                    <a:pt x="270" y="1440"/>
                    <a:pt x="370" y="1584"/>
                  </a:cubicBezTo>
                  <a:cubicBezTo>
                    <a:pt x="470" y="1728"/>
                    <a:pt x="516" y="1792"/>
                    <a:pt x="693" y="1872"/>
                  </a:cubicBezTo>
                  <a:cubicBezTo>
                    <a:pt x="870" y="1952"/>
                    <a:pt x="933" y="2017"/>
                    <a:pt x="1432" y="2064"/>
                  </a:cubicBezTo>
                  <a:cubicBezTo>
                    <a:pt x="1931" y="2111"/>
                    <a:pt x="3217" y="2135"/>
                    <a:pt x="3686" y="2153"/>
                  </a:cubicBezTo>
                </a:path>
              </a:pathLst>
            </a:custGeom>
            <a:noFill/>
            <a:ln w="28575" cap="flat" cmpd="sng">
              <a:solidFill>
                <a:srgbClr val="259E5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6034" name="Arc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115449" y="4927167"/>
              <a:ext cx="802421" cy="557212"/>
            </a:xfrm>
            <a:custGeom>
              <a:avLst/>
              <a:gdLst>
                <a:gd name="G0" fmla="+- 1 0 0"/>
                <a:gd name="G1" fmla="+- 21600 0 0"/>
                <a:gd name="G2" fmla="+- 21600 0 0"/>
                <a:gd name="T0" fmla="*/ 0 w 20301"/>
                <a:gd name="T1" fmla="*/ 0 h 21600"/>
                <a:gd name="T2" fmla="*/ 20301 w 20301"/>
                <a:gd name="T3" fmla="*/ 14220 h 21600"/>
                <a:gd name="T4" fmla="*/ 1 w 2030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9084" y="0"/>
                    <a:pt x="17197" y="5683"/>
                    <a:pt x="20301" y="14219"/>
                  </a:cubicBezTo>
                </a:path>
                <a:path w="203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9084" y="0"/>
                    <a:pt x="17197" y="5683"/>
                    <a:pt x="20301" y="14219"/>
                  </a:cubicBezTo>
                  <a:lnTo>
                    <a:pt x="1" y="21600"/>
                  </a:lnTo>
                  <a:close/>
                </a:path>
              </a:pathLst>
            </a:custGeom>
            <a:noFill/>
            <a:ln w="28575">
              <a:solidFill>
                <a:srgbClr val="259E5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nl-NL" altLang="nl-NL"/>
            </a:p>
          </p:txBody>
        </p:sp>
      </p:grpSp>
      <p:sp>
        <p:nvSpPr>
          <p:cNvPr id="86035" name="Arc 19"/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6136328" y="4598326"/>
            <a:ext cx="784225" cy="557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04"/>
              <a:gd name="T1" fmla="*/ 0 h 21600"/>
              <a:gd name="T2" fmla="*/ 21304 w 21304"/>
              <a:gd name="T3" fmla="*/ 18037 h 21600"/>
              <a:gd name="T4" fmla="*/ 0 w 213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4" h="21600" fill="none" extrusionOk="0">
                <a:moveTo>
                  <a:pt x="-1" y="0"/>
                </a:moveTo>
                <a:cubicBezTo>
                  <a:pt x="10554" y="0"/>
                  <a:pt x="19563" y="7627"/>
                  <a:pt x="21304" y="18036"/>
                </a:cubicBezTo>
              </a:path>
              <a:path w="21304" h="21600" stroke="0" extrusionOk="0">
                <a:moveTo>
                  <a:pt x="-1" y="0"/>
                </a:moveTo>
                <a:cubicBezTo>
                  <a:pt x="10554" y="0"/>
                  <a:pt x="19563" y="7627"/>
                  <a:pt x="21304" y="1803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 altLang="nl-NL"/>
          </a:p>
        </p:txBody>
      </p:sp>
      <p:sp>
        <p:nvSpPr>
          <p:cNvPr id="25" name="Freeform 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904833" y="3773225"/>
            <a:ext cx="1940083" cy="1164378"/>
          </a:xfrm>
          <a:custGeom>
            <a:avLst/>
            <a:gdLst>
              <a:gd name="T0" fmla="*/ 0 w 3686"/>
              <a:gd name="T1" fmla="*/ 0 h 2153"/>
              <a:gd name="T2" fmla="*/ 92 w 3686"/>
              <a:gd name="T3" fmla="*/ 1008 h 2153"/>
              <a:gd name="T4" fmla="*/ 370 w 3686"/>
              <a:gd name="T5" fmla="*/ 1584 h 2153"/>
              <a:gd name="T6" fmla="*/ 693 w 3686"/>
              <a:gd name="T7" fmla="*/ 1872 h 2153"/>
              <a:gd name="T8" fmla="*/ 1432 w 3686"/>
              <a:gd name="T9" fmla="*/ 2064 h 2153"/>
              <a:gd name="T10" fmla="*/ 3686 w 3686"/>
              <a:gd name="T11" fmla="*/ 2153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6" h="2153">
                <a:moveTo>
                  <a:pt x="0" y="0"/>
                </a:moveTo>
                <a:cubicBezTo>
                  <a:pt x="15" y="372"/>
                  <a:pt x="31" y="744"/>
                  <a:pt x="92" y="1008"/>
                </a:cubicBezTo>
                <a:cubicBezTo>
                  <a:pt x="154" y="1272"/>
                  <a:pt x="270" y="1440"/>
                  <a:pt x="370" y="1584"/>
                </a:cubicBezTo>
                <a:cubicBezTo>
                  <a:pt x="470" y="1728"/>
                  <a:pt x="516" y="1792"/>
                  <a:pt x="693" y="1872"/>
                </a:cubicBezTo>
                <a:cubicBezTo>
                  <a:pt x="870" y="1952"/>
                  <a:pt x="933" y="2017"/>
                  <a:pt x="1432" y="2064"/>
                </a:cubicBezTo>
                <a:cubicBezTo>
                  <a:pt x="1931" y="2111"/>
                  <a:pt x="3217" y="2135"/>
                  <a:pt x="3686" y="2153"/>
                </a:cubicBezTo>
              </a:path>
            </a:pathLst>
          </a:custGeom>
          <a:noFill/>
          <a:ln w="28575" cap="flat" cmpd="sng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6" name="Arc 19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3827997" y="4379041"/>
            <a:ext cx="800675" cy="557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04"/>
              <a:gd name="T1" fmla="*/ 0 h 21600"/>
              <a:gd name="T2" fmla="*/ 21304 w 21304"/>
              <a:gd name="T3" fmla="*/ 18037 h 21600"/>
              <a:gd name="T4" fmla="*/ 0 w 213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4" h="21600" fill="none" extrusionOk="0">
                <a:moveTo>
                  <a:pt x="-1" y="0"/>
                </a:moveTo>
                <a:cubicBezTo>
                  <a:pt x="10554" y="0"/>
                  <a:pt x="19563" y="7627"/>
                  <a:pt x="21304" y="18036"/>
                </a:cubicBezTo>
              </a:path>
              <a:path w="21304" h="21600" stroke="0" extrusionOk="0">
                <a:moveTo>
                  <a:pt x="-1" y="0"/>
                </a:moveTo>
                <a:cubicBezTo>
                  <a:pt x="10554" y="0"/>
                  <a:pt x="19563" y="7627"/>
                  <a:pt x="21304" y="1803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9696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 altLang="nl-NL"/>
          </a:p>
        </p:txBody>
      </p:sp>
      <p:sp>
        <p:nvSpPr>
          <p:cNvPr id="5" name="Rechthoek 4"/>
          <p:cNvSpPr/>
          <p:nvPr/>
        </p:nvSpPr>
        <p:spPr>
          <a:xfrm>
            <a:off x="2486289" y="4207933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Kwaliteitszorg</a:t>
            </a:r>
          </a:p>
          <a:p>
            <a:r>
              <a:rPr lang="nl-NL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praktijken</a:t>
            </a:r>
          </a:p>
        </p:txBody>
      </p:sp>
      <p:sp>
        <p:nvSpPr>
          <p:cNvPr id="27" name="Text Box 1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29462" y="4957355"/>
            <a:ext cx="2361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l-NL" i="1" dirty="0" err="1">
                <a:latin typeface="Univers" pitchFamily="34" charset="0"/>
              </a:rPr>
              <a:t>Complexiteits</a:t>
            </a:r>
            <a:r>
              <a:rPr lang="en-US" altLang="nl-NL" i="1" dirty="0">
                <a:latin typeface="Univers" pitchFamily="34" charset="0"/>
              </a:rPr>
              <a:t>-</a:t>
            </a:r>
          </a:p>
          <a:p>
            <a:r>
              <a:rPr lang="en-US" altLang="nl-NL" i="1" dirty="0" err="1">
                <a:latin typeface="Univers" pitchFamily="34" charset="0"/>
              </a:rPr>
              <a:t>kosten</a:t>
            </a:r>
            <a:endParaRPr lang="nl-NL" altLang="nl-NL" i="1" dirty="0">
              <a:latin typeface="Univers" pitchFamily="34" charset="0"/>
            </a:endParaRPr>
          </a:p>
        </p:txBody>
      </p:sp>
      <p:sp>
        <p:nvSpPr>
          <p:cNvPr id="28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720147" y="5041462"/>
            <a:ext cx="3749" cy="376207"/>
          </a:xfrm>
          <a:prstGeom prst="line">
            <a:avLst/>
          </a:prstGeom>
          <a:noFill/>
          <a:ln w="12700">
            <a:solidFill>
              <a:srgbClr val="00368A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 flipV="1">
            <a:off x="1898212" y="5056212"/>
            <a:ext cx="6292736" cy="27034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0" name="Freeform 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982136" y="4537099"/>
            <a:ext cx="1163130" cy="818700"/>
          </a:xfrm>
          <a:custGeom>
            <a:avLst/>
            <a:gdLst>
              <a:gd name="T0" fmla="*/ 0 w 3686"/>
              <a:gd name="T1" fmla="*/ 0 h 2153"/>
              <a:gd name="T2" fmla="*/ 92 w 3686"/>
              <a:gd name="T3" fmla="*/ 1008 h 2153"/>
              <a:gd name="T4" fmla="*/ 370 w 3686"/>
              <a:gd name="T5" fmla="*/ 1584 h 2153"/>
              <a:gd name="T6" fmla="*/ 693 w 3686"/>
              <a:gd name="T7" fmla="*/ 1872 h 2153"/>
              <a:gd name="T8" fmla="*/ 1432 w 3686"/>
              <a:gd name="T9" fmla="*/ 2064 h 2153"/>
              <a:gd name="T10" fmla="*/ 3686 w 3686"/>
              <a:gd name="T11" fmla="*/ 2153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6" h="2153">
                <a:moveTo>
                  <a:pt x="0" y="0"/>
                </a:moveTo>
                <a:cubicBezTo>
                  <a:pt x="15" y="372"/>
                  <a:pt x="31" y="744"/>
                  <a:pt x="92" y="1008"/>
                </a:cubicBezTo>
                <a:cubicBezTo>
                  <a:pt x="154" y="1272"/>
                  <a:pt x="270" y="1440"/>
                  <a:pt x="370" y="1584"/>
                </a:cubicBezTo>
                <a:cubicBezTo>
                  <a:pt x="470" y="1728"/>
                  <a:pt x="516" y="1792"/>
                  <a:pt x="693" y="1872"/>
                </a:cubicBezTo>
                <a:cubicBezTo>
                  <a:pt x="870" y="1952"/>
                  <a:pt x="933" y="2017"/>
                  <a:pt x="1432" y="2064"/>
                </a:cubicBezTo>
                <a:cubicBezTo>
                  <a:pt x="1931" y="2111"/>
                  <a:pt x="3217" y="2135"/>
                  <a:pt x="3686" y="2153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1" name="Arc 19"/>
          <p:cNvSpPr>
            <a:spLocks/>
          </p:cNvSpPr>
          <p:nvPr>
            <p:custDataLst>
              <p:tags r:id="rId21"/>
            </p:custDataLst>
          </p:nvPr>
        </p:nvSpPr>
        <p:spPr bwMode="auto">
          <a:xfrm flipV="1">
            <a:off x="3151888" y="3615719"/>
            <a:ext cx="1217688" cy="17358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04"/>
              <a:gd name="T1" fmla="*/ 0 h 21600"/>
              <a:gd name="T2" fmla="*/ 21304 w 21304"/>
              <a:gd name="T3" fmla="*/ 18037 h 21600"/>
              <a:gd name="T4" fmla="*/ 0 w 213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4" h="21600" fill="none" extrusionOk="0">
                <a:moveTo>
                  <a:pt x="-1" y="0"/>
                </a:moveTo>
                <a:cubicBezTo>
                  <a:pt x="10554" y="0"/>
                  <a:pt x="19563" y="7627"/>
                  <a:pt x="21304" y="18036"/>
                </a:cubicBezTo>
              </a:path>
              <a:path w="21304" h="21600" stroke="0" extrusionOk="0">
                <a:moveTo>
                  <a:pt x="-1" y="0"/>
                </a:moveTo>
                <a:cubicBezTo>
                  <a:pt x="10554" y="0"/>
                  <a:pt x="19563" y="7627"/>
                  <a:pt x="21304" y="1803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nl-NL" altLang="nl-NL"/>
          </a:p>
        </p:txBody>
      </p:sp>
      <p:sp>
        <p:nvSpPr>
          <p:cNvPr id="3" name="Tekstvak 2"/>
          <p:cNvSpPr txBox="1"/>
          <p:nvPr/>
        </p:nvSpPr>
        <p:spPr>
          <a:xfrm>
            <a:off x="4486617" y="367421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……..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692660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7109" y="483435"/>
            <a:ext cx="6323145" cy="122517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59E5A"/>
                </a:solidFill>
              </a:rPr>
              <a:t>7 functies van ondersteuning en infrastructuur van huisartsenzorg waar je schaaleffecten kunt realiseren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24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27878" y="1437207"/>
            <a:ext cx="8702376" cy="5414704"/>
            <a:chOff x="203814" y="1268760"/>
            <a:chExt cx="8702376" cy="5414704"/>
          </a:xfrm>
        </p:grpSpPr>
        <p:sp>
          <p:nvSpPr>
            <p:cNvPr id="8" name="Rechthoek 7"/>
            <p:cNvSpPr/>
            <p:nvPr/>
          </p:nvSpPr>
          <p:spPr bwMode="auto">
            <a:xfrm>
              <a:off x="203814" y="1268760"/>
              <a:ext cx="8702376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5417114" y="3076600"/>
              <a:ext cx="3253740" cy="3017520"/>
            </a:xfrm>
            <a:custGeom>
              <a:avLst/>
              <a:gdLst>
                <a:gd name="connsiteX0" fmla="*/ 3253740 w 3253740"/>
                <a:gd name="connsiteY0" fmla="*/ 0 h 3017520"/>
                <a:gd name="connsiteX1" fmla="*/ 3253740 w 3253740"/>
                <a:gd name="connsiteY1" fmla="*/ 3017520 h 3017520"/>
                <a:gd name="connsiteX2" fmla="*/ 0 w 3253740"/>
                <a:gd name="connsiteY2" fmla="*/ 3017520 h 3017520"/>
                <a:gd name="connsiteX3" fmla="*/ 842 w 3253740"/>
                <a:gd name="connsiteY3" fmla="*/ 3014575 h 3017520"/>
                <a:gd name="connsiteX4" fmla="*/ 242809 w 3253740"/>
                <a:gd name="connsiteY4" fmla="*/ 2403580 h 3017520"/>
                <a:gd name="connsiteX5" fmla="*/ 224506 w 3253740"/>
                <a:gd name="connsiteY5" fmla="*/ 2231752 h 3017520"/>
                <a:gd name="connsiteX6" fmla="*/ 157162 w 3253740"/>
                <a:gd name="connsiteY6" fmla="*/ 2274570 h 3017520"/>
                <a:gd name="connsiteX7" fmla="*/ 3253740 w 3253740"/>
                <a:gd name="connsiteY7" fmla="*/ 0 h 3017520"/>
                <a:gd name="connsiteX0" fmla="*/ 3294570 w 3294570"/>
                <a:gd name="connsiteY0" fmla="*/ 0 h 3017520"/>
                <a:gd name="connsiteX1" fmla="*/ 3294570 w 3294570"/>
                <a:gd name="connsiteY1" fmla="*/ 3017520 h 3017520"/>
                <a:gd name="connsiteX2" fmla="*/ 40830 w 3294570"/>
                <a:gd name="connsiteY2" fmla="*/ 3017520 h 3017520"/>
                <a:gd name="connsiteX3" fmla="*/ 41672 w 3294570"/>
                <a:gd name="connsiteY3" fmla="*/ 3014575 h 3017520"/>
                <a:gd name="connsiteX4" fmla="*/ 283639 w 3294570"/>
                <a:gd name="connsiteY4" fmla="*/ 2403580 h 3017520"/>
                <a:gd name="connsiteX5" fmla="*/ 197992 w 3294570"/>
                <a:gd name="connsiteY5" fmla="*/ 2274570 h 3017520"/>
                <a:gd name="connsiteX6" fmla="*/ 3294570 w 3294570"/>
                <a:gd name="connsiteY6" fmla="*/ 0 h 3017520"/>
                <a:gd name="connsiteX0" fmla="*/ 3378272 w 3378272"/>
                <a:gd name="connsiteY0" fmla="*/ 0 h 3017520"/>
                <a:gd name="connsiteX1" fmla="*/ 3378272 w 3378272"/>
                <a:gd name="connsiteY1" fmla="*/ 3017520 h 3017520"/>
                <a:gd name="connsiteX2" fmla="*/ 124532 w 3378272"/>
                <a:gd name="connsiteY2" fmla="*/ 3017520 h 3017520"/>
                <a:gd name="connsiteX3" fmla="*/ 125374 w 3378272"/>
                <a:gd name="connsiteY3" fmla="*/ 3014575 h 3017520"/>
                <a:gd name="connsiteX4" fmla="*/ 281694 w 3378272"/>
                <a:gd name="connsiteY4" fmla="*/ 2274570 h 3017520"/>
                <a:gd name="connsiteX5" fmla="*/ 3378272 w 3378272"/>
                <a:gd name="connsiteY5" fmla="*/ 0 h 3017520"/>
                <a:gd name="connsiteX0" fmla="*/ 3253740 w 3253740"/>
                <a:gd name="connsiteY0" fmla="*/ 0 h 3017520"/>
                <a:gd name="connsiteX1" fmla="*/ 3253740 w 3253740"/>
                <a:gd name="connsiteY1" fmla="*/ 3017520 h 3017520"/>
                <a:gd name="connsiteX2" fmla="*/ 0 w 3253740"/>
                <a:gd name="connsiteY2" fmla="*/ 3017520 h 3017520"/>
                <a:gd name="connsiteX3" fmla="*/ 842 w 3253740"/>
                <a:gd name="connsiteY3" fmla="*/ 3014575 h 3017520"/>
                <a:gd name="connsiteX4" fmla="*/ 157162 w 3253740"/>
                <a:gd name="connsiteY4" fmla="*/ 2274570 h 3017520"/>
                <a:gd name="connsiteX5" fmla="*/ 3253740 w 3253740"/>
                <a:gd name="connsiteY5" fmla="*/ 0 h 30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740" h="3017520">
                  <a:moveTo>
                    <a:pt x="3253740" y="0"/>
                  </a:moveTo>
                  <a:lnTo>
                    <a:pt x="3253740" y="3017520"/>
                  </a:lnTo>
                  <a:lnTo>
                    <a:pt x="0" y="3017520"/>
                  </a:lnTo>
                  <a:lnTo>
                    <a:pt x="842" y="3014575"/>
                  </a:lnTo>
                  <a:cubicBezTo>
                    <a:pt x="27036" y="2890750"/>
                    <a:pt x="234137" y="2462674"/>
                    <a:pt x="157162" y="2274570"/>
                  </a:cubicBezTo>
                  <a:lnTo>
                    <a:pt x="32537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043228" y="1628800"/>
              <a:ext cx="3642866" cy="3712102"/>
            </a:xfrm>
            <a:custGeom>
              <a:avLst/>
              <a:gdLst>
                <a:gd name="connsiteX0" fmla="*/ 953006 w 3642866"/>
                <a:gd name="connsiteY0" fmla="*/ 0 h 3712102"/>
                <a:gd name="connsiteX1" fmla="*/ 3642866 w 3642866"/>
                <a:gd name="connsiteY1" fmla="*/ 0 h 3712102"/>
                <a:gd name="connsiteX2" fmla="*/ 3642866 w 3642866"/>
                <a:gd name="connsiteY2" fmla="*/ 1455420 h 3712102"/>
                <a:gd name="connsiteX3" fmla="*/ 528185 w 3642866"/>
                <a:gd name="connsiteY3" fmla="*/ 3712102 h 3712102"/>
                <a:gd name="connsiteX4" fmla="*/ 0 w 3642866"/>
                <a:gd name="connsiteY4" fmla="*/ 2964074 h 3712102"/>
                <a:gd name="connsiteX5" fmla="*/ 953006 w 3642866"/>
                <a:gd name="connsiteY5" fmla="*/ 0 h 37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2866" h="3712102">
                  <a:moveTo>
                    <a:pt x="953006" y="0"/>
                  </a:moveTo>
                  <a:lnTo>
                    <a:pt x="3642866" y="0"/>
                  </a:lnTo>
                  <a:lnTo>
                    <a:pt x="3642866" y="1455420"/>
                  </a:lnTo>
                  <a:lnTo>
                    <a:pt x="528185" y="3712102"/>
                  </a:lnTo>
                  <a:cubicBezTo>
                    <a:pt x="461227" y="3411139"/>
                    <a:pt x="304454" y="3105491"/>
                    <a:pt x="0" y="2964074"/>
                  </a:cubicBezTo>
                  <a:lnTo>
                    <a:pt x="95300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95536" y="1636422"/>
              <a:ext cx="3640427" cy="3561627"/>
            </a:xfrm>
            <a:custGeom>
              <a:avLst/>
              <a:gdLst/>
              <a:ahLst/>
              <a:cxnLst/>
              <a:rect l="l" t="t" r="r" b="b"/>
              <a:pathLst>
                <a:path w="3640427" h="3561627">
                  <a:moveTo>
                    <a:pt x="2682240" y="0"/>
                  </a:moveTo>
                  <a:lnTo>
                    <a:pt x="3640427" y="2911132"/>
                  </a:lnTo>
                  <a:cubicBezTo>
                    <a:pt x="3312135" y="3026576"/>
                    <a:pt x="3058519" y="3265970"/>
                    <a:pt x="2959047" y="3561627"/>
                  </a:cubicBezTo>
                  <a:lnTo>
                    <a:pt x="7620" y="140970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95536" y="3038500"/>
              <a:ext cx="3136093" cy="3032760"/>
            </a:xfrm>
            <a:custGeom>
              <a:avLst/>
              <a:gdLst/>
              <a:ahLst/>
              <a:cxnLst/>
              <a:rect l="l" t="t" r="r" b="b"/>
              <a:pathLst>
                <a:path w="3136093" h="3032760">
                  <a:moveTo>
                    <a:pt x="0" y="0"/>
                  </a:moveTo>
                  <a:lnTo>
                    <a:pt x="2960396" y="2155049"/>
                  </a:lnTo>
                  <a:cubicBezTo>
                    <a:pt x="2928352" y="2245749"/>
                    <a:pt x="2911495" y="2342027"/>
                    <a:pt x="2911495" y="2441680"/>
                  </a:cubicBezTo>
                  <a:cubicBezTo>
                    <a:pt x="2911495" y="2662790"/>
                    <a:pt x="2994481" y="2867281"/>
                    <a:pt x="3136093" y="3032760"/>
                  </a:cubicBezTo>
                  <a:lnTo>
                    <a:pt x="0" y="30327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077774" y="1636420"/>
              <a:ext cx="2910840" cy="2957394"/>
            </a:xfrm>
            <a:custGeom>
              <a:avLst/>
              <a:gdLst/>
              <a:ahLst/>
              <a:cxnLst/>
              <a:rect l="l" t="t" r="r" b="b"/>
              <a:pathLst>
                <a:path w="2910840" h="2957394">
                  <a:moveTo>
                    <a:pt x="0" y="0"/>
                  </a:moveTo>
                  <a:lnTo>
                    <a:pt x="2910840" y="0"/>
                  </a:lnTo>
                  <a:lnTo>
                    <a:pt x="1967469" y="2957394"/>
                  </a:lnTo>
                  <a:cubicBezTo>
                    <a:pt x="1800554" y="2879416"/>
                    <a:pt x="1609160" y="2835136"/>
                    <a:pt x="1405702" y="2835136"/>
                  </a:cubicBezTo>
                  <a:cubicBezTo>
                    <a:pt x="1248867" y="2835136"/>
                    <a:pt x="1099200" y="2861448"/>
                    <a:pt x="962571" y="29097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3293060" y="4320842"/>
              <a:ext cx="2362622" cy="2362622"/>
              <a:chOff x="3281954" y="4183664"/>
              <a:chExt cx="2362622" cy="2362622"/>
            </a:xfrm>
          </p:grpSpPr>
          <p:sp>
            <p:nvSpPr>
              <p:cNvPr id="58" name="Ovaal 57"/>
              <p:cNvSpPr/>
              <p:nvPr/>
            </p:nvSpPr>
            <p:spPr bwMode="auto">
              <a:xfrm>
                <a:off x="3281954" y="4183664"/>
                <a:ext cx="2362622" cy="236262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nl-NL" sz="160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Tekstvak 113"/>
              <p:cNvSpPr txBox="1"/>
              <p:nvPr/>
            </p:nvSpPr>
            <p:spPr>
              <a:xfrm>
                <a:off x="4051837" y="4291059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0" name="Tekstvak 114"/>
              <p:cNvSpPr txBox="1"/>
              <p:nvPr/>
            </p:nvSpPr>
            <p:spPr>
              <a:xfrm>
                <a:off x="5076245" y="4583521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1" name="Tekstvak 115"/>
              <p:cNvSpPr txBox="1"/>
              <p:nvPr/>
            </p:nvSpPr>
            <p:spPr>
              <a:xfrm>
                <a:off x="5340741" y="5352449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2" name="Tekstvak 116"/>
              <p:cNvSpPr txBox="1"/>
              <p:nvPr/>
            </p:nvSpPr>
            <p:spPr>
              <a:xfrm>
                <a:off x="4720253" y="6184078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3" name="Tekstvak 117"/>
              <p:cNvSpPr txBox="1"/>
              <p:nvPr/>
            </p:nvSpPr>
            <p:spPr>
              <a:xfrm>
                <a:off x="3505417" y="5831879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4" name="Tekstvak 118"/>
              <p:cNvSpPr txBox="1"/>
              <p:nvPr/>
            </p:nvSpPr>
            <p:spPr>
              <a:xfrm>
                <a:off x="3416694" y="4895035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3640305" y="4542015"/>
                <a:ext cx="1645920" cy="1645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100" dirty="0">
                    <a:solidFill>
                      <a:srgbClr val="000000"/>
                    </a:solidFill>
                  </a:rPr>
                  <a:t>patiënten</a:t>
                </a:r>
              </a:p>
            </p:txBody>
          </p:sp>
          <p:sp>
            <p:nvSpPr>
              <p:cNvPr id="66" name="Tekstvak 121"/>
              <p:cNvSpPr txBox="1"/>
              <p:nvPr/>
            </p:nvSpPr>
            <p:spPr>
              <a:xfrm>
                <a:off x="3769913" y="5434684"/>
                <a:ext cx="13867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100" dirty="0">
                    <a:solidFill>
                      <a:prstClr val="white"/>
                    </a:solidFill>
                    <a:cs typeface="Arial" charset="0"/>
                  </a:rPr>
                  <a:t>Huisartsenzorg in relatie tot patiënten </a:t>
                </a:r>
              </a:p>
            </p:txBody>
          </p:sp>
        </p:grpSp>
        <p:sp>
          <p:nvSpPr>
            <p:cNvPr id="15" name="Tekstvak 70"/>
            <p:cNvSpPr txBox="1"/>
            <p:nvPr/>
          </p:nvSpPr>
          <p:spPr>
            <a:xfrm>
              <a:off x="1870308" y="2976617"/>
              <a:ext cx="1020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b="1" dirty="0">
                  <a:solidFill>
                    <a:srgbClr val="18167B"/>
                  </a:solidFill>
                  <a:cs typeface="Arial" charset="0"/>
                </a:rPr>
                <a:t>Kwaliteit</a:t>
              </a:r>
            </a:p>
          </p:txBody>
        </p:sp>
        <p:sp>
          <p:nvSpPr>
            <p:cNvPr id="16" name="Tekstvak 71"/>
            <p:cNvSpPr txBox="1"/>
            <p:nvPr/>
          </p:nvSpPr>
          <p:spPr>
            <a:xfrm>
              <a:off x="6104003" y="2998693"/>
              <a:ext cx="15367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18167B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dirty="0"/>
                <a:t>Professionele</a:t>
              </a:r>
              <a:br>
                <a:rPr lang="nl-NL" sz="1400" dirty="0"/>
              </a:br>
              <a:r>
                <a:rPr lang="nl-NL" sz="1400" dirty="0"/>
                <a:t>samenwerking /</a:t>
              </a:r>
              <a:br>
                <a:rPr lang="nl-NL" sz="1400" dirty="0"/>
              </a:br>
              <a:r>
                <a:rPr lang="nl-NL" sz="1400" dirty="0"/>
                <a:t>zorgmanagement</a:t>
              </a:r>
            </a:p>
          </p:txBody>
        </p:sp>
        <p:sp>
          <p:nvSpPr>
            <p:cNvPr id="17" name="Tekstvak 74"/>
            <p:cNvSpPr txBox="1"/>
            <p:nvPr/>
          </p:nvSpPr>
          <p:spPr>
            <a:xfrm>
              <a:off x="798978" y="5121887"/>
              <a:ext cx="1532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18167B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dirty="0"/>
                <a:t>Bedrijfsvoering /</a:t>
              </a:r>
              <a:br>
                <a:rPr lang="nl-NL" sz="1400" dirty="0"/>
              </a:br>
              <a:r>
                <a:rPr lang="nl-NL" sz="1400" dirty="0"/>
                <a:t> organiseren</a:t>
              </a:r>
            </a:p>
          </p:txBody>
        </p:sp>
        <p:sp>
          <p:nvSpPr>
            <p:cNvPr id="18" name="Tekstvak 75"/>
            <p:cNvSpPr txBox="1"/>
            <p:nvPr/>
          </p:nvSpPr>
          <p:spPr>
            <a:xfrm>
              <a:off x="6679460" y="5015498"/>
              <a:ext cx="18312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18167B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dirty="0"/>
                <a:t>Gemandateerde afspraken</a:t>
              </a:r>
              <a:br>
                <a:rPr lang="nl-NL" sz="1400" dirty="0"/>
              </a:br>
              <a:r>
                <a:rPr lang="nl-NL" sz="1400" dirty="0"/>
                <a:t>met externe partijen</a:t>
              </a:r>
            </a:p>
          </p:txBody>
        </p:sp>
        <p:sp>
          <p:nvSpPr>
            <p:cNvPr id="19" name="Tekstvak 125"/>
            <p:cNvSpPr txBox="1"/>
            <p:nvPr/>
          </p:nvSpPr>
          <p:spPr>
            <a:xfrm>
              <a:off x="3961886" y="2976616"/>
              <a:ext cx="10205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b="1" dirty="0">
                  <a:solidFill>
                    <a:srgbClr val="18167B"/>
                  </a:solidFill>
                  <a:cs typeface="Arial" charset="0"/>
                </a:rPr>
                <a:t>Innovatie</a:t>
              </a:r>
            </a:p>
          </p:txBody>
        </p:sp>
        <p:sp>
          <p:nvSpPr>
            <p:cNvPr id="50" name="Tekstvak 122"/>
            <p:cNvSpPr txBox="1"/>
            <p:nvPr/>
          </p:nvSpPr>
          <p:spPr>
            <a:xfrm>
              <a:off x="7528726" y="4760131"/>
              <a:ext cx="6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 sz="1050" dirty="0">
                <a:solidFill>
                  <a:srgbClr val="003366"/>
                </a:solidFill>
                <a:cs typeface="Arial" charset="0"/>
              </a:endParaRPr>
            </a:p>
          </p:txBody>
        </p:sp>
        <p:pic>
          <p:nvPicPr>
            <p:cNvPr id="53" name="Picture 2" descr="https://encrypted-tbn3.gstatic.com/images?q=tbn:ANd9GcQKaD4rvrIe-B-HCA9eRejya8DLxeyrcYVflI9MbBZ_vjWNiJy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35" y="4812142"/>
              <a:ext cx="778472" cy="775012"/>
            </a:xfrm>
            <a:prstGeom prst="rect">
              <a:avLst/>
            </a:prstGeom>
            <a:solidFill>
              <a:schemeClr val="tx1"/>
            </a:solidFill>
            <a:extLst/>
          </p:spPr>
        </p:pic>
        <p:sp>
          <p:nvSpPr>
            <p:cNvPr id="56" name="Tekstvak 125"/>
            <p:cNvSpPr txBox="1"/>
            <p:nvPr/>
          </p:nvSpPr>
          <p:spPr>
            <a:xfrm>
              <a:off x="3883724" y="1316466"/>
              <a:ext cx="1336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400" b="1" dirty="0">
                  <a:solidFill>
                    <a:srgbClr val="18167B"/>
                  </a:solidFill>
                  <a:cs typeface="Arial" charset="0"/>
                </a:rPr>
                <a:t>Huisvesting</a:t>
              </a: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5456283" y="6232911"/>
            <a:ext cx="356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(Bron: Tussenrapportage SiRM en Common Eye, </a:t>
            </a:r>
            <a:r>
              <a:rPr lang="nl-NL" sz="1200" i="1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professionele ondersteuning en infrastructuur voor samenwerking, </a:t>
            </a:r>
            <a:r>
              <a:rPr lang="nl-NL" sz="12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1991" y="465513"/>
            <a:ext cx="6729253" cy="1225176"/>
          </a:xfrm>
        </p:spPr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7 functies van ondersteuning en infrastructuur van huisartsenzorg waar je schaaleffecten kunt realiseren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25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227878" y="1437207"/>
            <a:ext cx="8702376" cy="5414704"/>
            <a:chOff x="203814" y="1268760"/>
            <a:chExt cx="8702376" cy="5414704"/>
          </a:xfrm>
        </p:grpSpPr>
        <p:sp>
          <p:nvSpPr>
            <p:cNvPr id="8" name="Rechthoek 7"/>
            <p:cNvSpPr/>
            <p:nvPr/>
          </p:nvSpPr>
          <p:spPr bwMode="auto">
            <a:xfrm>
              <a:off x="203814" y="1268760"/>
              <a:ext cx="8702376" cy="475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Gothic" charset="-128"/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>
              <a:off x="5417114" y="3076600"/>
              <a:ext cx="3253740" cy="3017520"/>
            </a:xfrm>
            <a:custGeom>
              <a:avLst/>
              <a:gdLst>
                <a:gd name="connsiteX0" fmla="*/ 3253740 w 3253740"/>
                <a:gd name="connsiteY0" fmla="*/ 0 h 3017520"/>
                <a:gd name="connsiteX1" fmla="*/ 3253740 w 3253740"/>
                <a:gd name="connsiteY1" fmla="*/ 3017520 h 3017520"/>
                <a:gd name="connsiteX2" fmla="*/ 0 w 3253740"/>
                <a:gd name="connsiteY2" fmla="*/ 3017520 h 3017520"/>
                <a:gd name="connsiteX3" fmla="*/ 842 w 3253740"/>
                <a:gd name="connsiteY3" fmla="*/ 3014575 h 3017520"/>
                <a:gd name="connsiteX4" fmla="*/ 242809 w 3253740"/>
                <a:gd name="connsiteY4" fmla="*/ 2403580 h 3017520"/>
                <a:gd name="connsiteX5" fmla="*/ 224506 w 3253740"/>
                <a:gd name="connsiteY5" fmla="*/ 2231752 h 3017520"/>
                <a:gd name="connsiteX6" fmla="*/ 157162 w 3253740"/>
                <a:gd name="connsiteY6" fmla="*/ 2274570 h 3017520"/>
                <a:gd name="connsiteX7" fmla="*/ 3253740 w 3253740"/>
                <a:gd name="connsiteY7" fmla="*/ 0 h 3017520"/>
                <a:gd name="connsiteX0" fmla="*/ 3294570 w 3294570"/>
                <a:gd name="connsiteY0" fmla="*/ 0 h 3017520"/>
                <a:gd name="connsiteX1" fmla="*/ 3294570 w 3294570"/>
                <a:gd name="connsiteY1" fmla="*/ 3017520 h 3017520"/>
                <a:gd name="connsiteX2" fmla="*/ 40830 w 3294570"/>
                <a:gd name="connsiteY2" fmla="*/ 3017520 h 3017520"/>
                <a:gd name="connsiteX3" fmla="*/ 41672 w 3294570"/>
                <a:gd name="connsiteY3" fmla="*/ 3014575 h 3017520"/>
                <a:gd name="connsiteX4" fmla="*/ 283639 w 3294570"/>
                <a:gd name="connsiteY4" fmla="*/ 2403580 h 3017520"/>
                <a:gd name="connsiteX5" fmla="*/ 197992 w 3294570"/>
                <a:gd name="connsiteY5" fmla="*/ 2274570 h 3017520"/>
                <a:gd name="connsiteX6" fmla="*/ 3294570 w 3294570"/>
                <a:gd name="connsiteY6" fmla="*/ 0 h 3017520"/>
                <a:gd name="connsiteX0" fmla="*/ 3378272 w 3378272"/>
                <a:gd name="connsiteY0" fmla="*/ 0 h 3017520"/>
                <a:gd name="connsiteX1" fmla="*/ 3378272 w 3378272"/>
                <a:gd name="connsiteY1" fmla="*/ 3017520 h 3017520"/>
                <a:gd name="connsiteX2" fmla="*/ 124532 w 3378272"/>
                <a:gd name="connsiteY2" fmla="*/ 3017520 h 3017520"/>
                <a:gd name="connsiteX3" fmla="*/ 125374 w 3378272"/>
                <a:gd name="connsiteY3" fmla="*/ 3014575 h 3017520"/>
                <a:gd name="connsiteX4" fmla="*/ 281694 w 3378272"/>
                <a:gd name="connsiteY4" fmla="*/ 2274570 h 3017520"/>
                <a:gd name="connsiteX5" fmla="*/ 3378272 w 3378272"/>
                <a:gd name="connsiteY5" fmla="*/ 0 h 3017520"/>
                <a:gd name="connsiteX0" fmla="*/ 3253740 w 3253740"/>
                <a:gd name="connsiteY0" fmla="*/ 0 h 3017520"/>
                <a:gd name="connsiteX1" fmla="*/ 3253740 w 3253740"/>
                <a:gd name="connsiteY1" fmla="*/ 3017520 h 3017520"/>
                <a:gd name="connsiteX2" fmla="*/ 0 w 3253740"/>
                <a:gd name="connsiteY2" fmla="*/ 3017520 h 3017520"/>
                <a:gd name="connsiteX3" fmla="*/ 842 w 3253740"/>
                <a:gd name="connsiteY3" fmla="*/ 3014575 h 3017520"/>
                <a:gd name="connsiteX4" fmla="*/ 157162 w 3253740"/>
                <a:gd name="connsiteY4" fmla="*/ 2274570 h 3017520"/>
                <a:gd name="connsiteX5" fmla="*/ 3253740 w 3253740"/>
                <a:gd name="connsiteY5" fmla="*/ 0 h 30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3740" h="3017520">
                  <a:moveTo>
                    <a:pt x="3253740" y="0"/>
                  </a:moveTo>
                  <a:lnTo>
                    <a:pt x="3253740" y="3017520"/>
                  </a:lnTo>
                  <a:lnTo>
                    <a:pt x="0" y="3017520"/>
                  </a:lnTo>
                  <a:lnTo>
                    <a:pt x="842" y="3014575"/>
                  </a:lnTo>
                  <a:cubicBezTo>
                    <a:pt x="27036" y="2890750"/>
                    <a:pt x="234137" y="2462674"/>
                    <a:pt x="157162" y="2274570"/>
                  </a:cubicBezTo>
                  <a:lnTo>
                    <a:pt x="32537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5043228" y="1628800"/>
              <a:ext cx="3642866" cy="3712102"/>
            </a:xfrm>
            <a:custGeom>
              <a:avLst/>
              <a:gdLst>
                <a:gd name="connsiteX0" fmla="*/ 953006 w 3642866"/>
                <a:gd name="connsiteY0" fmla="*/ 0 h 3712102"/>
                <a:gd name="connsiteX1" fmla="*/ 3642866 w 3642866"/>
                <a:gd name="connsiteY1" fmla="*/ 0 h 3712102"/>
                <a:gd name="connsiteX2" fmla="*/ 3642866 w 3642866"/>
                <a:gd name="connsiteY2" fmla="*/ 1455420 h 3712102"/>
                <a:gd name="connsiteX3" fmla="*/ 528185 w 3642866"/>
                <a:gd name="connsiteY3" fmla="*/ 3712102 h 3712102"/>
                <a:gd name="connsiteX4" fmla="*/ 0 w 3642866"/>
                <a:gd name="connsiteY4" fmla="*/ 2964074 h 3712102"/>
                <a:gd name="connsiteX5" fmla="*/ 953006 w 3642866"/>
                <a:gd name="connsiteY5" fmla="*/ 0 h 371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2866" h="3712102">
                  <a:moveTo>
                    <a:pt x="953006" y="0"/>
                  </a:moveTo>
                  <a:lnTo>
                    <a:pt x="3642866" y="0"/>
                  </a:lnTo>
                  <a:lnTo>
                    <a:pt x="3642866" y="1455420"/>
                  </a:lnTo>
                  <a:lnTo>
                    <a:pt x="528185" y="3712102"/>
                  </a:lnTo>
                  <a:cubicBezTo>
                    <a:pt x="461227" y="3411139"/>
                    <a:pt x="304454" y="3105491"/>
                    <a:pt x="0" y="2964074"/>
                  </a:cubicBezTo>
                  <a:lnTo>
                    <a:pt x="95300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95536" y="1636422"/>
              <a:ext cx="3640427" cy="3561627"/>
            </a:xfrm>
            <a:custGeom>
              <a:avLst/>
              <a:gdLst/>
              <a:ahLst/>
              <a:cxnLst/>
              <a:rect l="l" t="t" r="r" b="b"/>
              <a:pathLst>
                <a:path w="3640427" h="3561627">
                  <a:moveTo>
                    <a:pt x="2682240" y="0"/>
                  </a:moveTo>
                  <a:lnTo>
                    <a:pt x="3640427" y="2911132"/>
                  </a:lnTo>
                  <a:cubicBezTo>
                    <a:pt x="3312135" y="3026576"/>
                    <a:pt x="3058519" y="3265970"/>
                    <a:pt x="2959047" y="3561627"/>
                  </a:cubicBezTo>
                  <a:lnTo>
                    <a:pt x="7620" y="140970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95536" y="3038500"/>
              <a:ext cx="3136093" cy="3032760"/>
            </a:xfrm>
            <a:custGeom>
              <a:avLst/>
              <a:gdLst/>
              <a:ahLst/>
              <a:cxnLst/>
              <a:rect l="l" t="t" r="r" b="b"/>
              <a:pathLst>
                <a:path w="3136093" h="3032760">
                  <a:moveTo>
                    <a:pt x="0" y="0"/>
                  </a:moveTo>
                  <a:lnTo>
                    <a:pt x="2960396" y="2155049"/>
                  </a:lnTo>
                  <a:cubicBezTo>
                    <a:pt x="2928352" y="2245749"/>
                    <a:pt x="2911495" y="2342027"/>
                    <a:pt x="2911495" y="2441680"/>
                  </a:cubicBezTo>
                  <a:cubicBezTo>
                    <a:pt x="2911495" y="2662790"/>
                    <a:pt x="2994481" y="2867281"/>
                    <a:pt x="3136093" y="3032760"/>
                  </a:cubicBezTo>
                  <a:lnTo>
                    <a:pt x="0" y="303276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077774" y="1636420"/>
              <a:ext cx="2910840" cy="2957394"/>
            </a:xfrm>
            <a:custGeom>
              <a:avLst/>
              <a:gdLst/>
              <a:ahLst/>
              <a:cxnLst/>
              <a:rect l="l" t="t" r="r" b="b"/>
              <a:pathLst>
                <a:path w="2910840" h="2957394">
                  <a:moveTo>
                    <a:pt x="0" y="0"/>
                  </a:moveTo>
                  <a:lnTo>
                    <a:pt x="2910840" y="0"/>
                  </a:lnTo>
                  <a:lnTo>
                    <a:pt x="1967469" y="2957394"/>
                  </a:lnTo>
                  <a:cubicBezTo>
                    <a:pt x="1800554" y="2879416"/>
                    <a:pt x="1609160" y="2835136"/>
                    <a:pt x="1405702" y="2835136"/>
                  </a:cubicBezTo>
                  <a:cubicBezTo>
                    <a:pt x="1248867" y="2835136"/>
                    <a:pt x="1099200" y="2861448"/>
                    <a:pt x="962571" y="29097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18167B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4" name="Group 4"/>
            <p:cNvGrpSpPr/>
            <p:nvPr/>
          </p:nvGrpSpPr>
          <p:grpSpPr>
            <a:xfrm>
              <a:off x="3293060" y="4320842"/>
              <a:ext cx="2362622" cy="2362622"/>
              <a:chOff x="3281954" y="4183664"/>
              <a:chExt cx="2362622" cy="2362622"/>
            </a:xfrm>
          </p:grpSpPr>
          <p:sp>
            <p:nvSpPr>
              <p:cNvPr id="58" name="Ovaal 57"/>
              <p:cNvSpPr/>
              <p:nvPr/>
            </p:nvSpPr>
            <p:spPr bwMode="auto">
              <a:xfrm>
                <a:off x="3281954" y="4183664"/>
                <a:ext cx="2362622" cy="236262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nl-NL" sz="160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Tekstvak 113"/>
              <p:cNvSpPr txBox="1"/>
              <p:nvPr/>
            </p:nvSpPr>
            <p:spPr>
              <a:xfrm>
                <a:off x="4051837" y="4291059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0" name="Tekstvak 114"/>
              <p:cNvSpPr txBox="1"/>
              <p:nvPr/>
            </p:nvSpPr>
            <p:spPr>
              <a:xfrm>
                <a:off x="5076245" y="4583521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1" name="Tekstvak 115"/>
              <p:cNvSpPr txBox="1"/>
              <p:nvPr/>
            </p:nvSpPr>
            <p:spPr>
              <a:xfrm>
                <a:off x="5340741" y="5352449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2" name="Tekstvak 116"/>
              <p:cNvSpPr txBox="1"/>
              <p:nvPr/>
            </p:nvSpPr>
            <p:spPr>
              <a:xfrm>
                <a:off x="4720253" y="6184078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3" name="Tekstvak 117"/>
              <p:cNvSpPr txBox="1"/>
              <p:nvPr/>
            </p:nvSpPr>
            <p:spPr>
              <a:xfrm>
                <a:off x="3505417" y="5831879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4" name="Tekstvak 118"/>
              <p:cNvSpPr txBox="1"/>
              <p:nvPr/>
            </p:nvSpPr>
            <p:spPr>
              <a:xfrm>
                <a:off x="3416694" y="4895035"/>
                <a:ext cx="2885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400" dirty="0">
                    <a:solidFill>
                      <a:srgbClr val="FFFFFF"/>
                    </a:solidFill>
                    <a:cs typeface="Arial" charset="0"/>
                  </a:rPr>
                  <a:t>ICT</a:t>
                </a:r>
              </a:p>
            </p:txBody>
          </p:sp>
          <p:sp>
            <p:nvSpPr>
              <p:cNvPr id="65" name="Ovaal 64"/>
              <p:cNvSpPr/>
              <p:nvPr/>
            </p:nvSpPr>
            <p:spPr>
              <a:xfrm>
                <a:off x="3640305" y="4542015"/>
                <a:ext cx="1645920" cy="16459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100" dirty="0">
                    <a:solidFill>
                      <a:srgbClr val="000000"/>
                    </a:solidFill>
                  </a:rPr>
                  <a:t>patiënten</a:t>
                </a:r>
              </a:p>
            </p:txBody>
          </p:sp>
          <p:sp>
            <p:nvSpPr>
              <p:cNvPr id="66" name="Tekstvak 121"/>
              <p:cNvSpPr txBox="1"/>
              <p:nvPr/>
            </p:nvSpPr>
            <p:spPr>
              <a:xfrm>
                <a:off x="3769913" y="5434684"/>
                <a:ext cx="13867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1100" dirty="0">
                    <a:solidFill>
                      <a:prstClr val="white"/>
                    </a:solidFill>
                    <a:cs typeface="Arial" charset="0"/>
                  </a:rPr>
                  <a:t>Huisartsenzorg in relatie tot patiënten </a:t>
                </a:r>
              </a:p>
            </p:txBody>
          </p:sp>
        </p:grpSp>
        <p:sp>
          <p:nvSpPr>
            <p:cNvPr id="15" name="Tekstvak 70"/>
            <p:cNvSpPr txBox="1"/>
            <p:nvPr/>
          </p:nvSpPr>
          <p:spPr>
            <a:xfrm>
              <a:off x="2698418" y="4488420"/>
              <a:ext cx="1020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200" b="1" dirty="0">
                  <a:solidFill>
                    <a:srgbClr val="18167B"/>
                  </a:solidFill>
                  <a:cs typeface="Arial" charset="0"/>
                </a:rPr>
                <a:t>Kwaliteit</a:t>
              </a:r>
            </a:p>
          </p:txBody>
        </p:sp>
        <p:sp>
          <p:nvSpPr>
            <p:cNvPr id="16" name="Tekstvak 71"/>
            <p:cNvSpPr txBox="1"/>
            <p:nvPr/>
          </p:nvSpPr>
          <p:spPr>
            <a:xfrm>
              <a:off x="5199195" y="3980588"/>
              <a:ext cx="1536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18167B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Professionele</a:t>
              </a:r>
              <a:br>
                <a:rPr lang="nl-NL" dirty="0"/>
              </a:br>
              <a:r>
                <a:rPr lang="nl-NL" dirty="0"/>
                <a:t>samenwerking /</a:t>
              </a:r>
              <a:br>
                <a:rPr lang="nl-NL" dirty="0"/>
              </a:br>
              <a:r>
                <a:rPr lang="nl-NL" dirty="0"/>
                <a:t>zorgmanagement</a:t>
              </a:r>
            </a:p>
          </p:txBody>
        </p:sp>
        <p:sp>
          <p:nvSpPr>
            <p:cNvPr id="17" name="Tekstvak 74"/>
            <p:cNvSpPr txBox="1"/>
            <p:nvPr/>
          </p:nvSpPr>
          <p:spPr>
            <a:xfrm>
              <a:off x="1852302" y="5135684"/>
              <a:ext cx="15327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18167B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Bedrijfsvoering /</a:t>
              </a:r>
              <a:br>
                <a:rPr lang="nl-NL" dirty="0"/>
              </a:br>
              <a:r>
                <a:rPr lang="nl-NL" dirty="0"/>
                <a:t> organiseren</a:t>
              </a:r>
            </a:p>
          </p:txBody>
        </p:sp>
        <p:sp>
          <p:nvSpPr>
            <p:cNvPr id="18" name="Tekstvak 75"/>
            <p:cNvSpPr txBox="1"/>
            <p:nvPr/>
          </p:nvSpPr>
          <p:spPr>
            <a:xfrm>
              <a:off x="5659923" y="5233072"/>
              <a:ext cx="1357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200" b="1">
                  <a:solidFill>
                    <a:srgbClr val="18167B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Gemandateerde afspraken</a:t>
              </a:r>
              <a:br>
                <a:rPr lang="nl-NL" dirty="0"/>
              </a:br>
              <a:r>
                <a:rPr lang="nl-NL" dirty="0"/>
                <a:t>met externe partijen</a:t>
              </a:r>
            </a:p>
          </p:txBody>
        </p:sp>
        <p:sp>
          <p:nvSpPr>
            <p:cNvPr id="19" name="Tekstvak 125"/>
            <p:cNvSpPr txBox="1"/>
            <p:nvPr/>
          </p:nvSpPr>
          <p:spPr>
            <a:xfrm>
              <a:off x="4035963" y="3993317"/>
              <a:ext cx="10205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200" b="1" dirty="0">
                  <a:solidFill>
                    <a:srgbClr val="18167B"/>
                  </a:solidFill>
                  <a:cs typeface="Arial" charset="0"/>
                </a:rPr>
                <a:t>Innovatie</a:t>
              </a:r>
            </a:p>
          </p:txBody>
        </p:sp>
        <p:sp>
          <p:nvSpPr>
            <p:cNvPr id="20" name="Tekstvak 78"/>
            <p:cNvSpPr txBox="1"/>
            <p:nvPr/>
          </p:nvSpPr>
          <p:spPr>
            <a:xfrm>
              <a:off x="463077" y="5463409"/>
              <a:ext cx="878446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Commercie en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communicatie</a:t>
              </a:r>
            </a:p>
          </p:txBody>
        </p:sp>
        <p:sp>
          <p:nvSpPr>
            <p:cNvPr id="21" name="Tekstvak 79"/>
            <p:cNvSpPr txBox="1"/>
            <p:nvPr/>
          </p:nvSpPr>
          <p:spPr>
            <a:xfrm>
              <a:off x="2573420" y="5648570"/>
              <a:ext cx="678071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Bestuur/</a:t>
              </a:r>
            </a:p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22" name="Tekstvak 80"/>
            <p:cNvSpPr txBox="1"/>
            <p:nvPr/>
          </p:nvSpPr>
          <p:spPr>
            <a:xfrm>
              <a:off x="1502873" y="4322958"/>
              <a:ext cx="860321" cy="2180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Personeel</a:t>
              </a:r>
            </a:p>
          </p:txBody>
        </p:sp>
        <p:sp>
          <p:nvSpPr>
            <p:cNvPr id="23" name="Tekstvak 81"/>
            <p:cNvSpPr txBox="1"/>
            <p:nvPr/>
          </p:nvSpPr>
          <p:spPr>
            <a:xfrm>
              <a:off x="453516" y="4047343"/>
              <a:ext cx="936154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Administratieve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organisatie</a:t>
              </a:r>
            </a:p>
          </p:txBody>
        </p:sp>
        <p:sp>
          <p:nvSpPr>
            <p:cNvPr id="24" name="Tekstvak 82"/>
            <p:cNvSpPr txBox="1"/>
            <p:nvPr/>
          </p:nvSpPr>
          <p:spPr>
            <a:xfrm>
              <a:off x="504538" y="4607043"/>
              <a:ext cx="570669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Financiën</a:t>
              </a:r>
            </a:p>
          </p:txBody>
        </p:sp>
        <p:sp>
          <p:nvSpPr>
            <p:cNvPr id="25" name="Tekstvak 83"/>
            <p:cNvSpPr txBox="1"/>
            <p:nvPr/>
          </p:nvSpPr>
          <p:spPr>
            <a:xfrm>
              <a:off x="1470758" y="4679340"/>
              <a:ext cx="132568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Informatievoorziening</a:t>
              </a:r>
            </a:p>
          </p:txBody>
        </p:sp>
        <p:sp>
          <p:nvSpPr>
            <p:cNvPr id="26" name="Tekstvak 84"/>
            <p:cNvSpPr txBox="1"/>
            <p:nvPr/>
          </p:nvSpPr>
          <p:spPr>
            <a:xfrm>
              <a:off x="619714" y="5145684"/>
              <a:ext cx="766064" cy="1312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Juridisch</a:t>
              </a:r>
            </a:p>
          </p:txBody>
        </p:sp>
        <p:sp>
          <p:nvSpPr>
            <p:cNvPr id="27" name="Tekstvak 85"/>
            <p:cNvSpPr txBox="1"/>
            <p:nvPr/>
          </p:nvSpPr>
          <p:spPr>
            <a:xfrm>
              <a:off x="592490" y="3714394"/>
              <a:ext cx="700513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Technologie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endParaRPr lang="nl-NL" sz="1050" dirty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28" name="Tekstvak 104"/>
            <p:cNvSpPr txBox="1"/>
            <p:nvPr/>
          </p:nvSpPr>
          <p:spPr>
            <a:xfrm>
              <a:off x="1250138" y="4937313"/>
              <a:ext cx="117820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Financieringskosten</a:t>
              </a:r>
            </a:p>
          </p:txBody>
        </p:sp>
        <p:sp>
          <p:nvSpPr>
            <p:cNvPr id="29" name="Tekstvak 124"/>
            <p:cNvSpPr txBox="1"/>
            <p:nvPr/>
          </p:nvSpPr>
          <p:spPr>
            <a:xfrm>
              <a:off x="1389615" y="5648570"/>
              <a:ext cx="916918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Voldoen aan</a:t>
              </a:r>
              <a:br>
                <a:rPr lang="nl-NL" dirty="0"/>
              </a:br>
              <a:r>
                <a:rPr lang="nl-NL" dirty="0"/>
                <a:t>wettelijke eisen</a:t>
              </a:r>
            </a:p>
          </p:txBody>
        </p:sp>
        <p:sp>
          <p:nvSpPr>
            <p:cNvPr id="30" name="Tekstvak 87"/>
            <p:cNvSpPr txBox="1"/>
            <p:nvPr/>
          </p:nvSpPr>
          <p:spPr>
            <a:xfrm>
              <a:off x="2157927" y="2264709"/>
              <a:ext cx="981039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Afstemmen zorg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op populatie</a:t>
              </a:r>
            </a:p>
          </p:txBody>
        </p:sp>
        <p:sp>
          <p:nvSpPr>
            <p:cNvPr id="31" name="Tekstvak 88"/>
            <p:cNvSpPr txBox="1"/>
            <p:nvPr/>
          </p:nvSpPr>
          <p:spPr>
            <a:xfrm>
              <a:off x="406778" y="1709251"/>
              <a:ext cx="1665521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Garanderen van continuïteit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van zorg / acute zorg /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24-uurs zorg</a:t>
              </a:r>
            </a:p>
          </p:txBody>
        </p:sp>
        <p:sp>
          <p:nvSpPr>
            <p:cNvPr id="32" name="Tekstvak 92"/>
            <p:cNvSpPr txBox="1"/>
            <p:nvPr/>
          </p:nvSpPr>
          <p:spPr>
            <a:xfrm>
              <a:off x="2406862" y="4103729"/>
              <a:ext cx="1317668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Uniform vormgegeven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kwaliteitsbeleid</a:t>
              </a:r>
            </a:p>
          </p:txBody>
        </p:sp>
        <p:sp>
          <p:nvSpPr>
            <p:cNvPr id="33" name="Tekstvak 93"/>
            <p:cNvSpPr txBox="1"/>
            <p:nvPr/>
          </p:nvSpPr>
          <p:spPr>
            <a:xfrm>
              <a:off x="2387478" y="2717146"/>
              <a:ext cx="1136530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Structureel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georganiseerde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cliëntenparticipatie</a:t>
              </a:r>
            </a:p>
          </p:txBody>
        </p:sp>
        <p:sp>
          <p:nvSpPr>
            <p:cNvPr id="34" name="Tekstvak 95"/>
            <p:cNvSpPr txBox="1"/>
            <p:nvPr/>
          </p:nvSpPr>
          <p:spPr>
            <a:xfrm>
              <a:off x="2073006" y="3343346"/>
              <a:ext cx="1485984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Registratie om</a:t>
              </a:r>
              <a:br>
                <a:rPr lang="nl-NL" dirty="0"/>
              </a:br>
              <a:r>
                <a:rPr lang="nl-NL" dirty="0"/>
                <a:t>data aan te leveren</a:t>
              </a:r>
              <a:br>
                <a:rPr lang="nl-NL" dirty="0"/>
              </a:br>
              <a:r>
                <a:rPr lang="nl-NL" dirty="0"/>
                <a:t>(voor het monitoren</a:t>
              </a:r>
              <a:br>
                <a:rPr lang="nl-NL" dirty="0"/>
              </a:br>
              <a:r>
                <a:rPr lang="nl-NL" dirty="0"/>
                <a:t>van kwaliteitsverschillen)</a:t>
              </a:r>
            </a:p>
          </p:txBody>
        </p:sp>
        <p:sp>
          <p:nvSpPr>
            <p:cNvPr id="35" name="Tekstvak 96"/>
            <p:cNvSpPr txBox="1"/>
            <p:nvPr/>
          </p:nvSpPr>
          <p:spPr>
            <a:xfrm>
              <a:off x="2011193" y="1976677"/>
              <a:ext cx="1062791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Accreditatieproces</a:t>
              </a:r>
            </a:p>
          </p:txBody>
        </p:sp>
        <p:sp>
          <p:nvSpPr>
            <p:cNvPr id="36" name="Tekstvak 97"/>
            <p:cNvSpPr txBox="1"/>
            <p:nvPr/>
          </p:nvSpPr>
          <p:spPr>
            <a:xfrm>
              <a:off x="980048" y="2277560"/>
              <a:ext cx="819135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Gezamenlijke</a:t>
              </a:r>
              <a:br>
                <a:rPr lang="nl-NL" dirty="0"/>
              </a:br>
              <a:r>
                <a:rPr lang="nl-NL" dirty="0"/>
                <a:t>scholing</a:t>
              </a:r>
            </a:p>
          </p:txBody>
        </p:sp>
        <p:sp>
          <p:nvSpPr>
            <p:cNvPr id="37" name="Tekstvak 103"/>
            <p:cNvSpPr txBox="1"/>
            <p:nvPr/>
          </p:nvSpPr>
          <p:spPr>
            <a:xfrm>
              <a:off x="1054753" y="3272077"/>
              <a:ext cx="1003480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Serviceconcepten</a:t>
              </a:r>
            </a:p>
          </p:txBody>
        </p:sp>
        <p:sp>
          <p:nvSpPr>
            <p:cNvPr id="38" name="Tekstvak 123"/>
            <p:cNvSpPr txBox="1"/>
            <p:nvPr/>
          </p:nvSpPr>
          <p:spPr>
            <a:xfrm>
              <a:off x="463077" y="2678048"/>
              <a:ext cx="1502014" cy="4847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Ontwikkelen richtlijnen</a:t>
              </a:r>
              <a:br>
                <a:rPr lang="nl-NL" dirty="0"/>
              </a:br>
              <a:r>
                <a:rPr lang="nl-NL" dirty="0"/>
                <a:t>gericht op samenwerking</a:t>
              </a:r>
              <a:br>
                <a:rPr lang="nl-NL" dirty="0"/>
              </a:br>
              <a:r>
                <a:rPr lang="nl-NL" dirty="0"/>
                <a:t>(ook lokaal)</a:t>
              </a:r>
            </a:p>
          </p:txBody>
        </p:sp>
        <p:sp>
          <p:nvSpPr>
            <p:cNvPr id="39" name="Tekstvak 102"/>
            <p:cNvSpPr txBox="1"/>
            <p:nvPr/>
          </p:nvSpPr>
          <p:spPr>
            <a:xfrm>
              <a:off x="3775008" y="3385410"/>
              <a:ext cx="143409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Innovatieve samenwerking met wijkteams</a:t>
              </a:r>
            </a:p>
          </p:txBody>
        </p:sp>
        <p:sp>
          <p:nvSpPr>
            <p:cNvPr id="40" name="Tekstvak 89"/>
            <p:cNvSpPr txBox="1"/>
            <p:nvPr/>
          </p:nvSpPr>
          <p:spPr>
            <a:xfrm>
              <a:off x="6543916" y="1707695"/>
              <a:ext cx="2164473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Organisator van samenwerking </a:t>
              </a:r>
            </a:p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in het primaire proces</a:t>
              </a:r>
              <a:br>
                <a:rPr lang="nl-NL" sz="1050" dirty="0">
                  <a:solidFill>
                    <a:srgbClr val="003366"/>
                  </a:solidFill>
                  <a:cs typeface="Arial" charset="0"/>
                </a:rPr>
              </a:b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(met de POH’s, wijk, GGZ, specialisten)</a:t>
              </a:r>
            </a:p>
          </p:txBody>
        </p:sp>
        <p:sp>
          <p:nvSpPr>
            <p:cNvPr id="41" name="Tekstvak 90"/>
            <p:cNvSpPr txBox="1"/>
            <p:nvPr/>
          </p:nvSpPr>
          <p:spPr>
            <a:xfrm>
              <a:off x="5640388" y="3162796"/>
              <a:ext cx="102912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Verwijsafspraken</a:t>
              </a:r>
            </a:p>
          </p:txBody>
        </p:sp>
        <p:sp>
          <p:nvSpPr>
            <p:cNvPr id="42" name="Tekstvak 91"/>
            <p:cNvSpPr txBox="1"/>
            <p:nvPr/>
          </p:nvSpPr>
          <p:spPr>
            <a:xfrm>
              <a:off x="6451053" y="2543144"/>
              <a:ext cx="2275207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Inhoudelijke samenwerkings-</a:t>
              </a:r>
            </a:p>
            <a:p>
              <a:r>
                <a:rPr lang="nl-NL" dirty="0"/>
                <a:t>afspraken (bijv. zorgaanbodplannen, EPD: virtuele ontmoeting, fysieke ontmoeting)</a:t>
              </a:r>
            </a:p>
          </p:txBody>
        </p:sp>
        <p:sp>
          <p:nvSpPr>
            <p:cNvPr id="43" name="Tekstvak 101"/>
            <p:cNvSpPr txBox="1"/>
            <p:nvPr/>
          </p:nvSpPr>
          <p:spPr>
            <a:xfrm>
              <a:off x="5697795" y="3560853"/>
              <a:ext cx="1687963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Gestructureerde zorgpaden/</a:t>
              </a:r>
            </a:p>
            <a:p>
              <a:r>
                <a:rPr lang="nl-NL" dirty="0"/>
                <a:t>zorgprogramma’s maken</a:t>
              </a:r>
            </a:p>
          </p:txBody>
        </p:sp>
        <p:sp>
          <p:nvSpPr>
            <p:cNvPr id="44" name="Tekstvak 76"/>
            <p:cNvSpPr txBox="1"/>
            <p:nvPr/>
          </p:nvSpPr>
          <p:spPr>
            <a:xfrm>
              <a:off x="6335670" y="4913122"/>
              <a:ext cx="105798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Zorgverzekeraars</a:t>
              </a:r>
            </a:p>
          </p:txBody>
        </p:sp>
        <p:sp>
          <p:nvSpPr>
            <p:cNvPr id="45" name="Tekstvak 77"/>
            <p:cNvSpPr txBox="1"/>
            <p:nvPr/>
          </p:nvSpPr>
          <p:spPr>
            <a:xfrm>
              <a:off x="7119084" y="5285724"/>
              <a:ext cx="1150956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Koepelorganisaties</a:t>
              </a:r>
            </a:p>
          </p:txBody>
        </p:sp>
        <p:sp>
          <p:nvSpPr>
            <p:cNvPr id="46" name="Tekstvak 99"/>
            <p:cNvSpPr txBox="1"/>
            <p:nvPr/>
          </p:nvSpPr>
          <p:spPr>
            <a:xfrm>
              <a:off x="7647309" y="5573283"/>
              <a:ext cx="912109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GHOR en ROAZ</a:t>
              </a:r>
            </a:p>
          </p:txBody>
        </p:sp>
        <p:sp>
          <p:nvSpPr>
            <p:cNvPr id="47" name="Tekstvak 100"/>
            <p:cNvSpPr txBox="1"/>
            <p:nvPr/>
          </p:nvSpPr>
          <p:spPr>
            <a:xfrm>
              <a:off x="6954798" y="4488420"/>
              <a:ext cx="644407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Gemeentes</a:t>
              </a:r>
            </a:p>
          </p:txBody>
        </p:sp>
        <p:sp>
          <p:nvSpPr>
            <p:cNvPr id="48" name="Tekstvak 105"/>
            <p:cNvSpPr txBox="1"/>
            <p:nvPr/>
          </p:nvSpPr>
          <p:spPr>
            <a:xfrm>
              <a:off x="8165800" y="5039251"/>
              <a:ext cx="32220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Sport</a:t>
              </a:r>
            </a:p>
          </p:txBody>
        </p:sp>
        <p:sp>
          <p:nvSpPr>
            <p:cNvPr id="49" name="Tekstvak 106"/>
            <p:cNvSpPr txBox="1"/>
            <p:nvPr/>
          </p:nvSpPr>
          <p:spPr>
            <a:xfrm>
              <a:off x="7120258" y="5810153"/>
              <a:ext cx="69089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Werk/UWV</a:t>
              </a:r>
            </a:p>
          </p:txBody>
        </p:sp>
        <p:sp>
          <p:nvSpPr>
            <p:cNvPr id="50" name="Tekstvak 122"/>
            <p:cNvSpPr txBox="1"/>
            <p:nvPr/>
          </p:nvSpPr>
          <p:spPr>
            <a:xfrm>
              <a:off x="7528726" y="4760131"/>
              <a:ext cx="1157368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Woningcoöperaties</a:t>
              </a:r>
            </a:p>
          </p:txBody>
        </p:sp>
        <p:sp>
          <p:nvSpPr>
            <p:cNvPr id="51" name="Tekstvak 90"/>
            <p:cNvSpPr txBox="1"/>
            <p:nvPr/>
          </p:nvSpPr>
          <p:spPr>
            <a:xfrm>
              <a:off x="6891029" y="3324515"/>
              <a:ext cx="114935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Sociale kaart maken</a:t>
              </a:r>
            </a:p>
          </p:txBody>
        </p:sp>
        <p:sp>
          <p:nvSpPr>
            <p:cNvPr id="52" name="Tekstvak 102"/>
            <p:cNvSpPr txBox="1"/>
            <p:nvPr/>
          </p:nvSpPr>
          <p:spPr>
            <a:xfrm>
              <a:off x="3384509" y="1671575"/>
              <a:ext cx="234052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Opsporen van innovators en hen de ruimte bieden om vernieuwende zorginhoud/zorgprocessen,  ondersteuning en infrastructuur te ontwikkelen. </a:t>
              </a:r>
            </a:p>
          </p:txBody>
        </p:sp>
        <p:pic>
          <p:nvPicPr>
            <p:cNvPr id="53" name="Picture 2" descr="https://encrypted-tbn3.gstatic.com/images?q=tbn:ANd9GcQKaD4rvrIe-B-HCA9eRejya8DLxeyrcYVflI9MbBZ_vjWNiJy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135" y="4812142"/>
              <a:ext cx="778472" cy="775012"/>
            </a:xfrm>
            <a:prstGeom prst="rect">
              <a:avLst/>
            </a:prstGeom>
            <a:solidFill>
              <a:schemeClr val="tx1"/>
            </a:solidFill>
            <a:extLst/>
          </p:spPr>
        </p:pic>
        <p:sp>
          <p:nvSpPr>
            <p:cNvPr id="54" name="Tekstvak 102"/>
            <p:cNvSpPr txBox="1"/>
            <p:nvPr/>
          </p:nvSpPr>
          <p:spPr>
            <a:xfrm>
              <a:off x="3741084" y="2711042"/>
              <a:ext cx="143409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marL="0" algn="ctr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Innovatieve zorgprogramma’s incl. e-health</a:t>
              </a:r>
            </a:p>
          </p:txBody>
        </p:sp>
        <p:sp>
          <p:nvSpPr>
            <p:cNvPr id="55" name="Tekstvak 90"/>
            <p:cNvSpPr txBox="1"/>
            <p:nvPr/>
          </p:nvSpPr>
          <p:spPr>
            <a:xfrm>
              <a:off x="5784116" y="2284228"/>
              <a:ext cx="117660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GB"/>
              </a:defPPr>
              <a:lvl1pPr marL="0" algn="ctr" defTabSz="914400" eaLnBrk="1" latinLnBrk="0" hangingPunct="1">
                <a:defRPr sz="1050">
                  <a:solidFill>
                    <a:srgbClr val="003366"/>
                  </a:solidFill>
                  <a:latin typeface="+mn-lt"/>
                  <a:ea typeface="+mn-ea"/>
                </a:defRPr>
              </a:lvl1pPr>
              <a:lvl2pPr marL="4572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defTabSz="914400" eaLnBrk="1" latinLnBrk="0" hangingPunct="1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dirty="0"/>
                <a:t>Uniform registreren</a:t>
              </a:r>
            </a:p>
          </p:txBody>
        </p:sp>
        <p:sp>
          <p:nvSpPr>
            <p:cNvPr id="56" name="Tekstvak 125"/>
            <p:cNvSpPr txBox="1"/>
            <p:nvPr/>
          </p:nvSpPr>
          <p:spPr>
            <a:xfrm>
              <a:off x="3883724" y="1316466"/>
              <a:ext cx="1336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200" b="1" dirty="0">
                  <a:solidFill>
                    <a:srgbClr val="18167B"/>
                  </a:solidFill>
                  <a:cs typeface="Arial" charset="0"/>
                </a:rPr>
                <a:t>Huisvesting</a:t>
              </a:r>
            </a:p>
          </p:txBody>
        </p:sp>
        <p:sp>
          <p:nvSpPr>
            <p:cNvPr id="57" name="Tekstvak 89"/>
            <p:cNvSpPr txBox="1"/>
            <p:nvPr/>
          </p:nvSpPr>
          <p:spPr>
            <a:xfrm>
              <a:off x="5250978" y="1292613"/>
              <a:ext cx="2395452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l-NL" sz="1050" dirty="0">
                  <a:solidFill>
                    <a:srgbClr val="003366"/>
                  </a:solidFill>
                  <a:cs typeface="Arial" charset="0"/>
                </a:rPr>
                <a:t>Huisvesting van O&amp;I functies en personeel en ruimte voor overleg</a:t>
              </a:r>
            </a:p>
          </p:txBody>
        </p:sp>
      </p:grpSp>
      <p:sp>
        <p:nvSpPr>
          <p:cNvPr id="67" name="Tekstvak 76"/>
          <p:cNvSpPr txBox="1"/>
          <p:nvPr/>
        </p:nvSpPr>
        <p:spPr>
          <a:xfrm>
            <a:off x="7314643" y="3792765"/>
            <a:ext cx="1750443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>
                <a:solidFill>
                  <a:srgbClr val="003366"/>
                </a:solidFill>
                <a:cs typeface="Arial" charset="0"/>
              </a:rPr>
              <a:t>Andere </a:t>
            </a:r>
          </a:p>
          <a:p>
            <a:pPr algn="ctr"/>
            <a:r>
              <a:rPr lang="nl-NL" sz="1050" dirty="0">
                <a:solidFill>
                  <a:srgbClr val="003366"/>
                </a:solidFill>
                <a:cs typeface="Arial" charset="0"/>
              </a:rPr>
              <a:t>zorgaanbieders: </a:t>
            </a:r>
          </a:p>
          <a:p>
            <a:pPr algn="ctr"/>
            <a:r>
              <a:rPr lang="nl-NL" sz="1050" dirty="0">
                <a:solidFill>
                  <a:srgbClr val="003366"/>
                </a:solidFill>
                <a:cs typeface="Arial" charset="0"/>
              </a:rPr>
              <a:t>GGZ-instellingen, ziekenhuizen, </a:t>
            </a:r>
          </a:p>
          <a:p>
            <a:pPr algn="ctr"/>
            <a:r>
              <a:rPr lang="nl-NL" sz="1050" dirty="0">
                <a:solidFill>
                  <a:srgbClr val="003366"/>
                </a:solidFill>
                <a:cs typeface="Arial" charset="0"/>
              </a:rPr>
              <a:t>wijkteams, VVT, </a:t>
            </a:r>
          </a:p>
          <a:p>
            <a:pPr algn="ctr"/>
            <a:r>
              <a:rPr lang="nl-NL" sz="1050" dirty="0">
                <a:solidFill>
                  <a:srgbClr val="003366"/>
                </a:solidFill>
                <a:cs typeface="Arial" charset="0"/>
              </a:rPr>
              <a:t>thuiszorg 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5456283" y="6232911"/>
            <a:ext cx="356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(Bron: Tussenrapportage SiRM en Common Eye, </a:t>
            </a:r>
            <a:r>
              <a:rPr lang="nl-NL" sz="1200" i="1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professionele ondersteuning en infrastructuur voor samenwerking, </a:t>
            </a:r>
            <a:r>
              <a:rPr lang="nl-NL" sz="1200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2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Er zijn verschillende manieren om schaal te realiseren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09496" y="222584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Samenwerken door </a:t>
            </a: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concentreren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96284" y="2225841"/>
            <a:ext cx="285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Samenwerken in een </a:t>
            </a: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serviceorganisatie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199185" y="2234941"/>
            <a:ext cx="2857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Samenwerken in een </a:t>
            </a:r>
            <a:r>
              <a:rPr lang="nl-NL" sz="2000" i="1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9" name="Rechthoek 8"/>
          <p:cNvSpPr/>
          <p:nvPr/>
        </p:nvSpPr>
        <p:spPr>
          <a:xfrm>
            <a:off x="372980" y="3495274"/>
            <a:ext cx="2216232" cy="2117805"/>
          </a:xfrm>
          <a:prstGeom prst="rect">
            <a:avLst/>
          </a:prstGeom>
          <a:solidFill>
            <a:srgbClr val="00368A"/>
          </a:solidFill>
          <a:ln>
            <a:solidFill>
              <a:srgbClr val="00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715425" y="3842353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724573" y="3842353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715425" y="4784494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724573" y="4784494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3285139" y="3495274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967194" y="3495274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4661216" y="3495274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5343271" y="3495274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298123" y="4540082"/>
            <a:ext cx="2585024" cy="1072997"/>
          </a:xfrm>
          <a:prstGeom prst="rect">
            <a:avLst/>
          </a:prstGeom>
          <a:solidFill>
            <a:srgbClr val="00368A"/>
          </a:solidFill>
          <a:ln>
            <a:solidFill>
              <a:srgbClr val="00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6354849" y="4981073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7036904" y="4981073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7730926" y="4981073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412981" y="4981073"/>
            <a:ext cx="517358" cy="505327"/>
          </a:xfrm>
          <a:prstGeom prst="rect">
            <a:avLst/>
          </a:prstGeom>
          <a:solidFill>
            <a:srgbClr val="259E5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6574839" y="3912402"/>
            <a:ext cx="466344" cy="444869"/>
          </a:xfrm>
          <a:prstGeom prst="ellipse">
            <a:avLst/>
          </a:prstGeom>
          <a:solidFill>
            <a:srgbClr val="003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7273121" y="3765192"/>
            <a:ext cx="466344" cy="444869"/>
          </a:xfrm>
          <a:prstGeom prst="ellipse">
            <a:avLst/>
          </a:prstGeom>
          <a:solidFill>
            <a:srgbClr val="003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7775835" y="4341512"/>
            <a:ext cx="466344" cy="444869"/>
          </a:xfrm>
          <a:prstGeom prst="ellipse">
            <a:avLst/>
          </a:prstGeom>
          <a:solidFill>
            <a:srgbClr val="003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8169439" y="3592521"/>
            <a:ext cx="466344" cy="444869"/>
          </a:xfrm>
          <a:prstGeom prst="ellipse">
            <a:avLst/>
          </a:prstGeom>
          <a:solidFill>
            <a:srgbClr val="003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27"/>
          <p:cNvCxnSpPr>
            <a:stCxn id="19" idx="0"/>
            <a:endCxn id="23" idx="4"/>
          </p:cNvCxnSpPr>
          <p:nvPr/>
        </p:nvCxnSpPr>
        <p:spPr>
          <a:xfrm flipV="1">
            <a:off x="6613528" y="4357271"/>
            <a:ext cx="194483" cy="6238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0" idx="0"/>
            <a:endCxn id="23" idx="4"/>
          </p:cNvCxnSpPr>
          <p:nvPr/>
        </p:nvCxnSpPr>
        <p:spPr>
          <a:xfrm flipH="1" flipV="1">
            <a:off x="6808011" y="4357271"/>
            <a:ext cx="487572" cy="6238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stCxn id="20" idx="0"/>
            <a:endCxn id="24" idx="4"/>
          </p:cNvCxnSpPr>
          <p:nvPr/>
        </p:nvCxnSpPr>
        <p:spPr>
          <a:xfrm flipV="1">
            <a:off x="7295583" y="4210061"/>
            <a:ext cx="210710" cy="7710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22" idx="0"/>
            <a:endCxn id="26" idx="4"/>
          </p:cNvCxnSpPr>
          <p:nvPr/>
        </p:nvCxnSpPr>
        <p:spPr>
          <a:xfrm flipH="1" flipV="1">
            <a:off x="8402611" y="4037390"/>
            <a:ext cx="269049" cy="943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>
            <a:stCxn id="19" idx="0"/>
            <a:endCxn id="26" idx="4"/>
          </p:cNvCxnSpPr>
          <p:nvPr/>
        </p:nvCxnSpPr>
        <p:spPr>
          <a:xfrm flipV="1">
            <a:off x="6613528" y="4037390"/>
            <a:ext cx="1789083" cy="943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stCxn id="22" idx="0"/>
            <a:endCxn id="25" idx="4"/>
          </p:cNvCxnSpPr>
          <p:nvPr/>
        </p:nvCxnSpPr>
        <p:spPr>
          <a:xfrm flipH="1" flipV="1">
            <a:off x="8009007" y="4786381"/>
            <a:ext cx="662653" cy="194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>
            <a:stCxn id="21" idx="0"/>
            <a:endCxn id="25" idx="4"/>
          </p:cNvCxnSpPr>
          <p:nvPr/>
        </p:nvCxnSpPr>
        <p:spPr>
          <a:xfrm flipV="1">
            <a:off x="7989605" y="4786381"/>
            <a:ext cx="19402" cy="1946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20" idx="0"/>
            <a:endCxn id="25" idx="4"/>
          </p:cNvCxnSpPr>
          <p:nvPr/>
        </p:nvCxnSpPr>
        <p:spPr>
          <a:xfrm flipV="1">
            <a:off x="7295583" y="4786381"/>
            <a:ext cx="713424" cy="194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>
            <a:stCxn id="19" idx="0"/>
            <a:endCxn id="25" idx="4"/>
          </p:cNvCxnSpPr>
          <p:nvPr/>
        </p:nvCxnSpPr>
        <p:spPr>
          <a:xfrm flipV="1">
            <a:off x="6613528" y="4786381"/>
            <a:ext cx="1395479" cy="1946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hoek 70"/>
          <p:cNvSpPr/>
          <p:nvPr/>
        </p:nvSpPr>
        <p:spPr>
          <a:xfrm>
            <a:off x="6220326" y="3529231"/>
            <a:ext cx="2815390" cy="2065454"/>
          </a:xfrm>
          <a:prstGeom prst="rect">
            <a:avLst/>
          </a:prstGeom>
          <a:noFill/>
          <a:ln>
            <a:solidFill>
              <a:srgbClr val="00368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6" name="Rechte verbindingslijn met pijl 75"/>
          <p:cNvCxnSpPr/>
          <p:nvPr/>
        </p:nvCxnSpPr>
        <p:spPr>
          <a:xfrm flipV="1">
            <a:off x="3537738" y="3999658"/>
            <a:ext cx="3554" cy="56155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 flipV="1">
            <a:off x="4237219" y="3989565"/>
            <a:ext cx="3554" cy="56155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 flipV="1">
            <a:off x="4893808" y="4000402"/>
            <a:ext cx="3554" cy="56155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 flipV="1">
            <a:off x="5587830" y="4003827"/>
            <a:ext cx="3554" cy="56155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0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Organiseren van schaal kent een aantal eeuwige organiseerdilemma’s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27</a:t>
            </a:fld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6713"/>
              </p:ext>
            </p:extLst>
          </p:nvPr>
        </p:nvGraphicFramePr>
        <p:xfrm>
          <a:off x="1130969" y="1929922"/>
          <a:ext cx="7252194" cy="385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432">
                  <a:extLst>
                    <a:ext uri="{9D8B030D-6E8A-4147-A177-3AD203B41FA5}">
                      <a16:colId xmlns:a16="http://schemas.microsoft.com/office/drawing/2014/main" xmlns="" val="2783704903"/>
                    </a:ext>
                  </a:extLst>
                </a:gridCol>
                <a:gridCol w="3601762">
                  <a:extLst>
                    <a:ext uri="{9D8B030D-6E8A-4147-A177-3AD203B41FA5}">
                      <a16:colId xmlns:a16="http://schemas.microsoft.com/office/drawing/2014/main" xmlns="" val="3897460071"/>
                    </a:ext>
                  </a:extLst>
                </a:gridCol>
              </a:tblGrid>
              <a:tr h="394765">
                <a:tc gridSpan="2">
                  <a:txBody>
                    <a:bodyPr/>
                    <a:lstStyle/>
                    <a:p>
                      <a:pPr algn="ctr"/>
                      <a:r>
                        <a:rPr lang="nl-NL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Eeuwige organiseerdilemma’s rond schaal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7163409"/>
                  </a:ext>
                </a:extLst>
              </a:tr>
              <a:tr h="22578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Kleinschalig organiseren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Bewezen protocollen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op daadkracht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Multidisciplinair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Professionele expertise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Samenwerken (en dus autonomie inleveren)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Grootschalig besturen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Professionele klinische blik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draait om draagvlak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Monodisciplinair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Bestuurlijke expertise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Maximale autonomie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7884670"/>
                  </a:ext>
                </a:extLst>
              </a:tr>
              <a:tr h="928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Dilemma?????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nl-NL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Denk na !!!!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884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51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Schaal doet ertoe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Verschillende functies, verschillende optimale schaal</a:t>
            </a:r>
          </a:p>
          <a:p>
            <a:r>
              <a:rPr lang="nl-NL" sz="2000" dirty="0"/>
              <a:t>We kennen de functies waarop je schaal kunt realiseren </a:t>
            </a:r>
          </a:p>
          <a:p>
            <a:r>
              <a:rPr lang="nl-NL" sz="2000" dirty="0"/>
              <a:t>Er zijn verschillende manieren om schaaleffecten te organiseren</a:t>
            </a:r>
          </a:p>
          <a:p>
            <a:r>
              <a:rPr lang="nl-NL" sz="2000" dirty="0"/>
              <a:t>Schaal organiseren vraagt om goede besturing; anders alsnog versnippering en vrijblijvendheid</a:t>
            </a:r>
          </a:p>
          <a:p>
            <a:r>
              <a:rPr lang="nl-NL" sz="2000" dirty="0"/>
              <a:t>Dilemma’s: dus denk na!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>
                <a:solidFill>
                  <a:srgbClr val="259E5A"/>
                </a:solidFill>
              </a:rPr>
              <a:t>Conclusie: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259E5A"/>
                </a:solidFill>
              </a:rPr>
              <a:t>Huisartsen moeten nadenken voor welke specifieke functies ze schaaleffecten willen realiseren, en hoe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561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vier hoofdlijnen van deze presentatie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Rond de patiënt, in de wijk moet het goed geregeld zijn</a:t>
            </a:r>
          </a:p>
          <a:p>
            <a:endParaRPr lang="nl-NL" sz="2000" dirty="0"/>
          </a:p>
          <a:p>
            <a:r>
              <a:rPr lang="nl-NL" sz="2000" dirty="0"/>
              <a:t>Huisartsenzorg kent een complexere context: veel partijen; veel ontwikkelingen</a:t>
            </a:r>
          </a:p>
          <a:p>
            <a:endParaRPr lang="nl-NL" sz="2000" dirty="0"/>
          </a:p>
          <a:p>
            <a:r>
              <a:rPr lang="nl-NL" sz="2000" dirty="0"/>
              <a:t>Schaal doet er toe</a:t>
            </a:r>
          </a:p>
          <a:p>
            <a:endParaRPr lang="nl-NL" sz="2000" dirty="0"/>
          </a:p>
          <a:p>
            <a:r>
              <a:rPr lang="nl-NL" sz="2000" b="1" dirty="0">
                <a:solidFill>
                  <a:srgbClr val="259E5A"/>
                </a:solidFill>
              </a:rPr>
              <a:t>Een netwerkperspectief op organiseren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519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huisarts in de wijk:</a:t>
            </a:r>
            <a:br>
              <a:rPr lang="nl-NL" dirty="0">
                <a:solidFill>
                  <a:srgbClr val="259E5A"/>
                </a:solidFill>
              </a:rPr>
            </a:br>
            <a:r>
              <a:rPr lang="nl-NL" dirty="0">
                <a:solidFill>
                  <a:srgbClr val="259E5A"/>
                </a:solidFill>
              </a:rPr>
              <a:t> Spreekkamer, patiënt, huisarts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0" y="1340062"/>
            <a:ext cx="5773321" cy="501628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646248" y="6116739"/>
            <a:ext cx="3433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(stadswijk van ca. 25.000 inwoners)</a:t>
            </a:r>
          </a:p>
        </p:txBody>
      </p:sp>
    </p:spTree>
    <p:extLst>
      <p:ext uri="{BB962C8B-B14F-4D97-AF65-F5344CB8AC3E}">
        <p14:creationId xmlns:p14="http://schemas.microsoft.com/office/powerpoint/2010/main" val="884767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Hoe kunnen we samen beter effect sorteren?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1301516" y="1681137"/>
            <a:ext cx="4755600" cy="4719600"/>
          </a:xfrm>
          <a:prstGeom prst="ellipse">
            <a:avLst/>
          </a:prstGeom>
          <a:solidFill>
            <a:srgbClr val="00368A"/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2191674" y="2563137"/>
            <a:ext cx="2955600" cy="2955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25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2911674" y="3283137"/>
            <a:ext cx="1515600" cy="1515600"/>
          </a:xfrm>
          <a:prstGeom prst="ellipse">
            <a:avLst/>
          </a:prstGeom>
          <a:solidFill>
            <a:schemeClr val="accent2"/>
          </a:solidFill>
          <a:ln>
            <a:solidFill>
              <a:srgbClr val="D7F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endParaRPr lang="nl-NL" dirty="0">
              <a:solidFill>
                <a:srgbClr val="00368A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149941" y="3811894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Patiënt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009902" y="2814695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Populatie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765220" y="194917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Maatschappij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6328916" y="4011949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op</a:t>
            </a:r>
          </a:p>
        </p:txBody>
      </p:sp>
      <p:sp>
        <p:nvSpPr>
          <p:cNvPr id="18" name="Lijnbijschrift 1 (accentlijn) 17"/>
          <p:cNvSpPr/>
          <p:nvPr/>
        </p:nvSpPr>
        <p:spPr>
          <a:xfrm>
            <a:off x="6653331" y="4591725"/>
            <a:ext cx="2683614" cy="792480"/>
          </a:xfrm>
          <a:prstGeom prst="accentCallout1">
            <a:avLst>
              <a:gd name="adj1" fmla="val 55484"/>
              <a:gd name="adj2" fmla="val -6120"/>
              <a:gd name="adj3" fmla="val -48399"/>
              <a:gd name="adj4" fmla="val -67568"/>
            </a:avLst>
          </a:prstGeom>
          <a:noFill/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Gezondheid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</a:p>
        </p:txBody>
      </p:sp>
      <p:cxnSp>
        <p:nvCxnSpPr>
          <p:cNvPr id="12" name="Rechte verbindingslijn met pijl 11"/>
          <p:cNvCxnSpPr>
            <a:stCxn id="9" idx="2"/>
            <a:endCxn id="16" idx="1"/>
          </p:cNvCxnSpPr>
          <p:nvPr/>
        </p:nvCxnSpPr>
        <p:spPr>
          <a:xfrm>
            <a:off x="3669475" y="4212004"/>
            <a:ext cx="2659441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5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6340" y="453691"/>
            <a:ext cx="5796983" cy="1225176"/>
          </a:xfrm>
        </p:spPr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Meer effect door een netwerkperspectief op organiseren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457950" y="6323458"/>
            <a:ext cx="2453294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EA917-A63B-4C26-AD9D-93897ADCCBFC}" type="slidenum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362" y="4764979"/>
            <a:ext cx="398374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Het draait om samenwerken in de wijk en in de regio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 de wijk rond patiënten en daar gekozen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Regionaal rond schaalthema’s en maatschappelijke vragen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4795053" y="4761140"/>
            <a:ext cx="4282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Organiseren in netwerken: welke vraagstukken of kansen?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 welk vraagstukken moeten/ willen we werken?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Wie zijn er nodig om dat te doen?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gaan we samen aan de slag?</a:t>
            </a:r>
          </a:p>
        </p:txBody>
      </p:sp>
      <p:sp>
        <p:nvSpPr>
          <p:cNvPr id="36" name="Ovaal 35"/>
          <p:cNvSpPr/>
          <p:nvPr/>
        </p:nvSpPr>
        <p:spPr>
          <a:xfrm>
            <a:off x="231757" y="3416776"/>
            <a:ext cx="4156353" cy="785819"/>
          </a:xfrm>
          <a:prstGeom prst="ellipse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Landelijke belangenbehartiging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231758" y="1947666"/>
            <a:ext cx="4168877" cy="1523772"/>
            <a:chOff x="3114260" y="3205196"/>
            <a:chExt cx="4635781" cy="1827759"/>
          </a:xfrm>
        </p:grpSpPr>
        <p:sp>
          <p:nvSpPr>
            <p:cNvPr id="8" name="Ovaal 7"/>
            <p:cNvSpPr/>
            <p:nvPr/>
          </p:nvSpPr>
          <p:spPr>
            <a:xfrm>
              <a:off x="3114260" y="3205196"/>
              <a:ext cx="4621854" cy="9425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nl-NL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 wijk samenwerken rond goede zorg voor patiënten</a:t>
              </a: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al 8"/>
            <p:cNvSpPr/>
            <p:nvPr/>
          </p:nvSpPr>
          <p:spPr>
            <a:xfrm>
              <a:off x="3128187" y="4092612"/>
              <a:ext cx="4621854" cy="94034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</a:t>
              </a:r>
              <a:r>
                <a:rPr lang="nl-NL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regio samen verantwoordelijkheid nemen voor schaal en gezondheid </a:t>
              </a:r>
              <a:endPara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5399945" y="1656076"/>
            <a:ext cx="3038103" cy="2757907"/>
            <a:chOff x="5143148" y="1885070"/>
            <a:chExt cx="3038103" cy="2757907"/>
          </a:xfrm>
        </p:grpSpPr>
        <p:grpSp>
          <p:nvGrpSpPr>
            <p:cNvPr id="13" name="Groep 12"/>
            <p:cNvGrpSpPr/>
            <p:nvPr/>
          </p:nvGrpSpPr>
          <p:grpSpPr>
            <a:xfrm>
              <a:off x="5186765" y="1885070"/>
              <a:ext cx="2994486" cy="2757907"/>
              <a:chOff x="3513553" y="1927897"/>
              <a:chExt cx="3861026" cy="3433234"/>
            </a:xfrm>
          </p:grpSpPr>
          <p:sp>
            <p:nvSpPr>
              <p:cNvPr id="14" name="Ovaal 13"/>
              <p:cNvSpPr/>
              <p:nvPr/>
            </p:nvSpPr>
            <p:spPr>
              <a:xfrm>
                <a:off x="4198007" y="1934247"/>
                <a:ext cx="702734" cy="70273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5" name="Ovaal 14"/>
              <p:cNvSpPr/>
              <p:nvPr/>
            </p:nvSpPr>
            <p:spPr>
              <a:xfrm>
                <a:off x="6001407" y="1927897"/>
                <a:ext cx="702734" cy="70273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6" name="Ovaal 15"/>
              <p:cNvSpPr/>
              <p:nvPr/>
            </p:nvSpPr>
            <p:spPr>
              <a:xfrm>
                <a:off x="6528457" y="3610647"/>
                <a:ext cx="702734" cy="70273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20" name="Ovaal 19"/>
              <p:cNvSpPr/>
              <p:nvPr/>
            </p:nvSpPr>
            <p:spPr>
              <a:xfrm>
                <a:off x="5087007" y="4658397"/>
                <a:ext cx="702735" cy="70273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pic>
            <p:nvPicPr>
              <p:cNvPr id="21" name="Afbeelding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5633" y="2456844"/>
                <a:ext cx="495300" cy="520700"/>
              </a:xfrm>
              <a:prstGeom prst="rect">
                <a:avLst/>
              </a:prstGeom>
            </p:spPr>
          </p:pic>
          <p:pic>
            <p:nvPicPr>
              <p:cNvPr id="22" name="Afbeelding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1571" y="2498355"/>
                <a:ext cx="520700" cy="482600"/>
              </a:xfrm>
              <a:prstGeom prst="rect">
                <a:avLst/>
              </a:prstGeom>
            </p:spPr>
          </p:pic>
          <p:pic>
            <p:nvPicPr>
              <p:cNvPr id="23" name="Afbeelding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8479" y="3520369"/>
                <a:ext cx="520700" cy="444500"/>
              </a:xfrm>
              <a:prstGeom prst="rect">
                <a:avLst/>
              </a:prstGeom>
            </p:spPr>
          </p:pic>
          <p:pic>
            <p:nvPicPr>
              <p:cNvPr id="25" name="Afbeelding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9368" y="4132457"/>
                <a:ext cx="423275" cy="464237"/>
              </a:xfrm>
              <a:prstGeom prst="rect">
                <a:avLst/>
              </a:prstGeom>
            </p:spPr>
          </p:pic>
          <p:pic>
            <p:nvPicPr>
              <p:cNvPr id="26" name="Afbeelding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2774" y="2882464"/>
                <a:ext cx="1229360" cy="1229360"/>
              </a:xfrm>
              <a:prstGeom prst="rect">
                <a:avLst/>
              </a:prstGeom>
            </p:spPr>
          </p:pic>
          <p:sp>
            <p:nvSpPr>
              <p:cNvPr id="27" name="TextBox 8"/>
              <p:cNvSpPr txBox="1"/>
              <p:nvPr/>
            </p:nvSpPr>
            <p:spPr>
              <a:xfrm>
                <a:off x="4662529" y="3112431"/>
                <a:ext cx="1599090" cy="8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200" dirty="0">
                    <a:solidFill>
                      <a:srgbClr val="239CD5"/>
                    </a:solidFill>
                    <a:latin typeface="Arial"/>
                    <a:cs typeface="Arial"/>
                  </a:rPr>
                  <a:t>Waar de samenwerking over gaat</a:t>
                </a:r>
              </a:p>
            </p:txBody>
          </p:sp>
          <p:sp>
            <p:nvSpPr>
              <p:cNvPr id="28" name="TextBox 10"/>
              <p:cNvSpPr txBox="1"/>
              <p:nvPr/>
            </p:nvSpPr>
            <p:spPr>
              <a:xfrm>
                <a:off x="3513553" y="3852628"/>
                <a:ext cx="985745" cy="24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700" dirty="0">
                    <a:solidFill>
                      <a:schemeClr val="bg1"/>
                    </a:solidFill>
                    <a:latin typeface="Arial"/>
                    <a:cs typeface="Arial"/>
                  </a:rPr>
                  <a:t>actor</a:t>
                </a:r>
              </a:p>
            </p:txBody>
          </p:sp>
          <p:sp>
            <p:nvSpPr>
              <p:cNvPr id="29" name="TextBox 14"/>
              <p:cNvSpPr txBox="1"/>
              <p:nvPr/>
            </p:nvSpPr>
            <p:spPr>
              <a:xfrm>
                <a:off x="5858913" y="2096223"/>
                <a:ext cx="985745" cy="3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actor</a:t>
                </a:r>
                <a:endParaRPr lang="nl-NL" sz="7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TextBox 19"/>
              <p:cNvSpPr txBox="1"/>
              <p:nvPr/>
            </p:nvSpPr>
            <p:spPr>
              <a:xfrm>
                <a:off x="4099260" y="2111202"/>
                <a:ext cx="896134" cy="3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actor</a:t>
                </a:r>
                <a:endParaRPr lang="nl-NL" sz="8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1" name="TextBox 22"/>
              <p:cNvSpPr txBox="1"/>
              <p:nvPr/>
            </p:nvSpPr>
            <p:spPr>
              <a:xfrm>
                <a:off x="4945502" y="4821481"/>
                <a:ext cx="985745" cy="3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actor</a:t>
                </a:r>
              </a:p>
            </p:txBody>
          </p:sp>
          <p:sp>
            <p:nvSpPr>
              <p:cNvPr id="32" name="TextBox 25"/>
              <p:cNvSpPr txBox="1"/>
              <p:nvPr/>
            </p:nvSpPr>
            <p:spPr>
              <a:xfrm>
                <a:off x="6388834" y="3789541"/>
                <a:ext cx="985745" cy="3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actor</a:t>
                </a:r>
              </a:p>
            </p:txBody>
          </p:sp>
          <p:sp>
            <p:nvSpPr>
              <p:cNvPr id="33" name="TextBox 94"/>
              <p:cNvSpPr txBox="1"/>
              <p:nvPr/>
            </p:nvSpPr>
            <p:spPr>
              <a:xfrm>
                <a:off x="5659899" y="4216683"/>
                <a:ext cx="905913" cy="68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000" dirty="0">
                    <a:solidFill>
                      <a:srgbClr val="239CD5"/>
                    </a:solidFill>
                    <a:latin typeface="Arial"/>
                    <a:cs typeface="Arial"/>
                  </a:rPr>
                  <a:t>Wat wil ik eruit halen?</a:t>
                </a:r>
              </a:p>
            </p:txBody>
          </p:sp>
          <p:sp>
            <p:nvSpPr>
              <p:cNvPr id="34" name="TextBox 95"/>
              <p:cNvSpPr txBox="1"/>
              <p:nvPr/>
            </p:nvSpPr>
            <p:spPr>
              <a:xfrm>
                <a:off x="4328448" y="4216683"/>
                <a:ext cx="970395" cy="68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000" dirty="0">
                    <a:solidFill>
                      <a:srgbClr val="239CD5"/>
                    </a:solidFill>
                    <a:latin typeface="Arial"/>
                    <a:cs typeface="Arial"/>
                  </a:rPr>
                  <a:t>Wat heb ik te bieden?</a:t>
                </a:r>
              </a:p>
            </p:txBody>
          </p:sp>
          <p:sp>
            <p:nvSpPr>
              <p:cNvPr id="35" name="TextBox 96"/>
              <p:cNvSpPr txBox="1"/>
              <p:nvPr/>
            </p:nvSpPr>
            <p:spPr>
              <a:xfrm>
                <a:off x="5854801" y="2847061"/>
                <a:ext cx="1388977" cy="574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200" dirty="0">
                    <a:solidFill>
                      <a:srgbClr val="259E5A"/>
                    </a:solidFill>
                    <a:latin typeface="Arial"/>
                    <a:cs typeface="Arial"/>
                  </a:rPr>
                  <a:t>Halen &amp; brengen</a:t>
                </a:r>
              </a:p>
            </p:txBody>
          </p:sp>
        </p:grpSp>
        <p:sp>
          <p:nvSpPr>
            <p:cNvPr id="40" name="Ovaal 39"/>
            <p:cNvSpPr/>
            <p:nvPr/>
          </p:nvSpPr>
          <p:spPr>
            <a:xfrm>
              <a:off x="5221544" y="3208589"/>
              <a:ext cx="545018" cy="5645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/>
            </a:p>
          </p:txBody>
        </p:sp>
        <p:pic>
          <p:nvPicPr>
            <p:cNvPr id="41" name="Afbeelding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387028">
              <a:off x="5790474" y="3172894"/>
              <a:ext cx="328278" cy="372920"/>
            </a:xfrm>
            <a:prstGeom prst="rect">
              <a:avLst/>
            </a:prstGeom>
          </p:spPr>
        </p:pic>
        <p:sp>
          <p:nvSpPr>
            <p:cNvPr id="42" name="TextBox 19"/>
            <p:cNvSpPr txBox="1"/>
            <p:nvPr/>
          </p:nvSpPr>
          <p:spPr>
            <a:xfrm>
              <a:off x="5143148" y="3363013"/>
              <a:ext cx="695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  <a:latin typeface="Arial"/>
                  <a:cs typeface="Arial"/>
                </a:rPr>
                <a:t>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908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8728" y="454809"/>
            <a:ext cx="5836740" cy="1225176"/>
          </a:xfrm>
        </p:spPr>
        <p:txBody>
          <a:bodyPr/>
          <a:lstStyle/>
          <a:p>
            <a:r>
              <a:rPr lang="nl-NL" dirty="0"/>
              <a:t>Er zijn vier netwerkperspectieven op organiseren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C44F0-9EEE-49CC-B0D7-A749CA03EF7B}" type="datetime1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09-12-16</a:t>
            </a:fld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EA917-A63B-4C26-AD9D-93897ADCCBFC}" type="slidenum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2365125" y="4307297"/>
            <a:ext cx="5789007" cy="263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V="1">
            <a:off x="5285942" y="2227512"/>
            <a:ext cx="7862" cy="424495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469008" y="2675793"/>
            <a:ext cx="210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Wijk</a:t>
            </a:r>
            <a:r>
              <a:rPr kumimoji="0" lang="nl-NL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582898" y="4833057"/>
            <a:ext cx="210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endParaRPr kumimoji="0" lang="nl-NL" sz="2400" b="1" u="none" strike="noStrike" kern="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864081" y="1358089"/>
            <a:ext cx="18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Reguliere zorg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672345" y="1358089"/>
            <a:ext cx="251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Innovatie en vernieuwing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2406738" y="4641187"/>
            <a:ext cx="2617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000" kern="0" dirty="0">
                <a:solidFill>
                  <a:srgbClr val="003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Netwerken rond schaalthema’s</a:t>
            </a:r>
          </a:p>
          <a:p>
            <a:pPr lvl="0" algn="ctr">
              <a:defRPr/>
            </a:pPr>
            <a:r>
              <a:rPr lang="nl-NL" sz="2000" kern="0" dirty="0">
                <a:solidFill>
                  <a:srgbClr val="003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(ketens, HAP, kwaliteit, ICT, innovatie, etc.)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36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5830345" y="4683137"/>
            <a:ext cx="2283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36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Netwerken rond </a:t>
            </a:r>
            <a:r>
              <a:rPr lang="nl-NL" sz="2000" kern="0" dirty="0">
                <a:solidFill>
                  <a:srgbClr val="003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maatschappelijke vraagstukken en opgaves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36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5605260" y="2527204"/>
            <a:ext cx="2644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368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Netwerken rond</a:t>
            </a:r>
            <a:r>
              <a:rPr lang="nl-NL" sz="2000" kern="0" dirty="0">
                <a:solidFill>
                  <a:srgbClr val="003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lokale vraagstukken en ambities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36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2480008" y="2675793"/>
            <a:ext cx="228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2000" kern="0" dirty="0">
                <a:solidFill>
                  <a:srgbClr val="0036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Netwerken rond patiënt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368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Afbeelding 121"/>
          <p:cNvPicPr>
            <a:picLocks noChangeAspect="1"/>
          </p:cNvPicPr>
          <p:nvPr/>
        </p:nvPicPr>
        <p:blipFill rotWithShape="1">
          <a:blip r:embed="rId2"/>
          <a:srcRect t="15818" r="13408" b="18647"/>
          <a:stretch/>
        </p:blipFill>
        <p:spPr>
          <a:xfrm>
            <a:off x="4749401" y="3957771"/>
            <a:ext cx="976483" cy="7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4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8728" y="467520"/>
            <a:ext cx="5836740" cy="1225176"/>
          </a:xfrm>
        </p:spPr>
        <p:txBody>
          <a:bodyPr/>
          <a:lstStyle/>
          <a:p>
            <a:r>
              <a:rPr lang="nl-NL" dirty="0"/>
              <a:t>Er zijn vier netwerkperspectieven op organiseren 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C44F0-9EEE-49CC-B0D7-A749CA03EF7B}" type="datetime1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09-12-16</a:t>
            </a:fld>
            <a:endParaRPr kumimoji="0" lang="nl-N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418944" y="6307017"/>
            <a:ext cx="2453294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EA917-A63B-4C26-AD9D-93897ADCCBFC}" type="slidenum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2355593" y="4319329"/>
            <a:ext cx="5789007" cy="263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V="1">
            <a:off x="5276410" y="2239544"/>
            <a:ext cx="7862" cy="424495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589903" y="2723961"/>
            <a:ext cx="210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Wijk</a:t>
            </a:r>
            <a:r>
              <a:rPr kumimoji="0" lang="nl-NL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480486" y="5779962"/>
            <a:ext cx="210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endParaRPr kumimoji="0" lang="nl-NL" sz="1600" b="1" u="none" strike="noStrike" kern="0" cap="none" spc="0" normalizeH="0" baseline="0" noProof="0" dirty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3031544" y="1062089"/>
            <a:ext cx="1443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Reguliere zorg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938447" y="1055586"/>
            <a:ext cx="184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u="none" strike="noStrike" kern="0" cap="none" spc="0" normalizeH="0" baseline="0" noProof="0" dirty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Innovatie en vernieuwing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2438876" y="4372958"/>
            <a:ext cx="2283048" cy="2367802"/>
            <a:chOff x="2549250" y="2013895"/>
            <a:chExt cx="2283048" cy="2367802"/>
          </a:xfrm>
        </p:grpSpPr>
        <p:grpSp>
          <p:nvGrpSpPr>
            <p:cNvPr id="35" name="Groep 34"/>
            <p:cNvGrpSpPr/>
            <p:nvPr/>
          </p:nvGrpSpPr>
          <p:grpSpPr>
            <a:xfrm>
              <a:off x="2669340" y="2424832"/>
              <a:ext cx="2011402" cy="1326182"/>
              <a:chOff x="1764110" y="4623667"/>
              <a:chExt cx="2289385" cy="1509465"/>
            </a:xfrm>
          </p:grpSpPr>
          <p:sp>
            <p:nvSpPr>
              <p:cNvPr id="36" name="Ovaal 35"/>
              <p:cNvSpPr/>
              <p:nvPr/>
            </p:nvSpPr>
            <p:spPr>
              <a:xfrm>
                <a:off x="2515124" y="5188743"/>
                <a:ext cx="787355" cy="44075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Schaal thema’s</a:t>
                </a:r>
              </a:p>
            </p:txBody>
          </p:sp>
          <p:sp>
            <p:nvSpPr>
              <p:cNvPr id="37" name="Ovaal 36"/>
              <p:cNvSpPr/>
              <p:nvPr/>
            </p:nvSpPr>
            <p:spPr>
              <a:xfrm>
                <a:off x="1764110" y="4623667"/>
                <a:ext cx="480223" cy="48022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</a:t>
                </a:r>
              </a:p>
            </p:txBody>
          </p:sp>
          <p:sp>
            <p:nvSpPr>
              <p:cNvPr id="38" name="Ovaal 37"/>
              <p:cNvSpPr/>
              <p:nvPr/>
            </p:nvSpPr>
            <p:spPr>
              <a:xfrm>
                <a:off x="1764110" y="5646610"/>
                <a:ext cx="480223" cy="480223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</a:t>
                </a:r>
              </a:p>
            </p:txBody>
          </p:sp>
          <p:sp>
            <p:nvSpPr>
              <p:cNvPr id="39" name="Ovaal 38"/>
              <p:cNvSpPr/>
              <p:nvPr/>
            </p:nvSpPr>
            <p:spPr>
              <a:xfrm>
                <a:off x="3573272" y="5652909"/>
                <a:ext cx="480223" cy="48022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..</a:t>
                </a:r>
              </a:p>
            </p:txBody>
          </p:sp>
          <p:sp>
            <p:nvSpPr>
              <p:cNvPr id="40" name="Ovaal 39"/>
              <p:cNvSpPr/>
              <p:nvPr/>
            </p:nvSpPr>
            <p:spPr>
              <a:xfrm>
                <a:off x="3573272" y="4623667"/>
                <a:ext cx="480223" cy="48022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</a:t>
                </a:r>
              </a:p>
            </p:txBody>
          </p:sp>
        </p:grpSp>
        <p:sp>
          <p:nvSpPr>
            <p:cNvPr id="68" name="Tekstvak 67"/>
            <p:cNvSpPr txBox="1"/>
            <p:nvPr/>
          </p:nvSpPr>
          <p:spPr>
            <a:xfrm>
              <a:off x="2755885" y="2013895"/>
              <a:ext cx="1829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6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Netwerken rondom schaal thema’s</a:t>
              </a:r>
            </a:p>
          </p:txBody>
        </p:sp>
        <p:sp>
          <p:nvSpPr>
            <p:cNvPr id="71" name="Tekstvak 70"/>
            <p:cNvSpPr txBox="1"/>
            <p:nvPr/>
          </p:nvSpPr>
          <p:spPr>
            <a:xfrm>
              <a:off x="2549250" y="3735366"/>
              <a:ext cx="2283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i="1" u="none" strike="noStrike" kern="0" cap="none" spc="0" normalizeH="0" baseline="0" noProof="0" dirty="0">
                  <a:ln>
                    <a:noFill/>
                  </a:ln>
                  <a:solidFill>
                    <a:srgbClr val="259E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Schaal vraagt om besturing en dat maakt het netwerk.</a:t>
              </a:r>
              <a:r>
                <a:rPr kumimoji="0" lang="nl-NL" sz="1200" i="1" u="none" strike="noStrike" kern="0" cap="none" spc="0" normalizeH="0" noProof="0" dirty="0">
                  <a:ln>
                    <a:noFill/>
                  </a:ln>
                  <a:solidFill>
                    <a:srgbClr val="259E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P</a:t>
              </a:r>
              <a:r>
                <a:rPr kumimoji="0" lang="nl-NL" sz="1200" i="1" u="none" strike="noStrike" kern="0" cap="none" spc="0" normalizeH="0" baseline="0" noProof="0" dirty="0">
                  <a:ln>
                    <a:noFill/>
                  </a:ln>
                  <a:solidFill>
                    <a:srgbClr val="259E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as op voor versnippering!</a:t>
              </a:r>
            </a:p>
          </p:txBody>
        </p:sp>
        <p:cxnSp>
          <p:nvCxnSpPr>
            <p:cNvPr id="74" name="Rechte verbindingslijn 73"/>
            <p:cNvCxnSpPr>
              <a:stCxn id="37" idx="5"/>
              <a:endCxn id="36" idx="1"/>
            </p:cNvCxnSpPr>
            <p:nvPr/>
          </p:nvCxnSpPr>
          <p:spPr>
            <a:xfrm>
              <a:off x="3029465" y="2784957"/>
              <a:ext cx="401004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>
              <a:stCxn id="38" idx="7"/>
              <a:endCxn id="36" idx="3"/>
            </p:cNvCxnSpPr>
            <p:nvPr/>
          </p:nvCxnSpPr>
          <p:spPr>
            <a:xfrm flipV="1">
              <a:off x="3029465" y="3251822"/>
              <a:ext cx="401004" cy="1335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>
              <a:stCxn id="36" idx="7"/>
              <a:endCxn id="40" idx="3"/>
            </p:cNvCxnSpPr>
            <p:nvPr/>
          </p:nvCxnSpPr>
          <p:spPr>
            <a:xfrm flipV="1">
              <a:off x="3919611" y="2784957"/>
              <a:ext cx="401006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/>
            <p:cNvCxnSpPr>
              <a:stCxn id="36" idx="5"/>
              <a:endCxn id="39" idx="1"/>
            </p:cNvCxnSpPr>
            <p:nvPr/>
          </p:nvCxnSpPr>
          <p:spPr>
            <a:xfrm>
              <a:off x="3919611" y="3251822"/>
              <a:ext cx="401006" cy="1390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14"/>
          <p:cNvGrpSpPr/>
          <p:nvPr/>
        </p:nvGrpSpPr>
        <p:grpSpPr>
          <a:xfrm>
            <a:off x="5377991" y="4381078"/>
            <a:ext cx="3204821" cy="2369293"/>
            <a:chOff x="5265411" y="2011122"/>
            <a:chExt cx="3204821" cy="2369293"/>
          </a:xfrm>
        </p:grpSpPr>
        <p:grpSp>
          <p:nvGrpSpPr>
            <p:cNvPr id="45" name="Groep 44"/>
            <p:cNvGrpSpPr/>
            <p:nvPr/>
          </p:nvGrpSpPr>
          <p:grpSpPr>
            <a:xfrm>
              <a:off x="5866505" y="2469807"/>
              <a:ext cx="2011402" cy="1326182"/>
              <a:chOff x="1764110" y="4623667"/>
              <a:chExt cx="2289385" cy="1509465"/>
            </a:xfrm>
          </p:grpSpPr>
          <p:sp>
            <p:nvSpPr>
              <p:cNvPr id="46" name="Ovaal 45"/>
              <p:cNvSpPr/>
              <p:nvPr/>
            </p:nvSpPr>
            <p:spPr>
              <a:xfrm>
                <a:off x="2515124" y="5188743"/>
                <a:ext cx="787355" cy="44075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Maatschappelijke opgave</a:t>
                </a:r>
              </a:p>
            </p:txBody>
          </p:sp>
          <p:sp>
            <p:nvSpPr>
              <p:cNvPr id="47" name="Ovaal 46"/>
              <p:cNvSpPr/>
              <p:nvPr/>
            </p:nvSpPr>
            <p:spPr>
              <a:xfrm>
                <a:off x="1764110" y="4623667"/>
                <a:ext cx="480223" cy="48022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</a:t>
                </a:r>
              </a:p>
            </p:txBody>
          </p:sp>
          <p:sp>
            <p:nvSpPr>
              <p:cNvPr id="48" name="Ovaal 47"/>
              <p:cNvSpPr/>
              <p:nvPr/>
            </p:nvSpPr>
            <p:spPr>
              <a:xfrm>
                <a:off x="1764110" y="5646610"/>
                <a:ext cx="480223" cy="480223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Ovaal 48"/>
              <p:cNvSpPr/>
              <p:nvPr/>
            </p:nvSpPr>
            <p:spPr>
              <a:xfrm>
                <a:off x="3573272" y="5652909"/>
                <a:ext cx="480223" cy="48022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Ovaal 49"/>
              <p:cNvSpPr/>
              <p:nvPr/>
            </p:nvSpPr>
            <p:spPr>
              <a:xfrm>
                <a:off x="3573272" y="4623667"/>
                <a:ext cx="480223" cy="48022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Tekstvak 66"/>
            <p:cNvSpPr txBox="1"/>
            <p:nvPr/>
          </p:nvSpPr>
          <p:spPr>
            <a:xfrm>
              <a:off x="5265411" y="2011122"/>
              <a:ext cx="32048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6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Netwerken rondom maatschappelijke vraagstukken en opgaves</a:t>
              </a:r>
            </a:p>
          </p:txBody>
        </p:sp>
        <p:sp>
          <p:nvSpPr>
            <p:cNvPr id="72" name="Tekstvak 71"/>
            <p:cNvSpPr txBox="1"/>
            <p:nvPr/>
          </p:nvSpPr>
          <p:spPr>
            <a:xfrm>
              <a:off x="5613237" y="3734084"/>
              <a:ext cx="2568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i="1" u="none" strike="noStrike" kern="0" cap="none" spc="0" normalizeH="0" baseline="0" noProof="0" dirty="0">
                  <a:ln>
                    <a:noFill/>
                  </a:ln>
                  <a:solidFill>
                    <a:srgbClr val="259E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Netwerkleiderschap en sleutelspelers maken het netwerk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200" i="1" kern="0" dirty="0">
                  <a:solidFill>
                    <a:srgbClr val="259E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huisarts goed aan tafel</a:t>
              </a:r>
              <a:endParaRPr kumimoji="0" lang="nl-NL" sz="1200" i="1" u="none" strike="noStrike" kern="0" cap="none" spc="0" normalizeH="0" baseline="0" noProof="0" dirty="0">
                <a:ln>
                  <a:noFill/>
                </a:ln>
                <a:solidFill>
                  <a:srgbClr val="259E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Rechte verbindingslijn 80"/>
            <p:cNvCxnSpPr>
              <a:stCxn id="47" idx="5"/>
              <a:endCxn id="46" idx="1"/>
            </p:cNvCxnSpPr>
            <p:nvPr/>
          </p:nvCxnSpPr>
          <p:spPr>
            <a:xfrm>
              <a:off x="6226630" y="2829932"/>
              <a:ext cx="401004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>
              <a:stCxn id="48" idx="7"/>
              <a:endCxn id="46" idx="3"/>
            </p:cNvCxnSpPr>
            <p:nvPr/>
          </p:nvCxnSpPr>
          <p:spPr>
            <a:xfrm flipV="1">
              <a:off x="6226630" y="3296797"/>
              <a:ext cx="401004" cy="1335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/>
            <p:cNvCxnSpPr>
              <a:stCxn id="46" idx="7"/>
              <a:endCxn id="50" idx="3"/>
            </p:cNvCxnSpPr>
            <p:nvPr/>
          </p:nvCxnSpPr>
          <p:spPr>
            <a:xfrm flipV="1">
              <a:off x="7116776" y="2829932"/>
              <a:ext cx="401006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>
              <a:stCxn id="49" idx="1"/>
              <a:endCxn id="46" idx="5"/>
            </p:cNvCxnSpPr>
            <p:nvPr/>
          </p:nvCxnSpPr>
          <p:spPr>
            <a:xfrm flipH="1" flipV="1">
              <a:off x="7116776" y="3296797"/>
              <a:ext cx="401006" cy="1390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ep 15"/>
          <p:cNvGrpSpPr/>
          <p:nvPr/>
        </p:nvGrpSpPr>
        <p:grpSpPr>
          <a:xfrm>
            <a:off x="5519417" y="1907718"/>
            <a:ext cx="2923631" cy="2465240"/>
            <a:chOff x="5498473" y="4411711"/>
            <a:chExt cx="2923631" cy="2465240"/>
          </a:xfrm>
        </p:grpSpPr>
        <p:grpSp>
          <p:nvGrpSpPr>
            <p:cNvPr id="55" name="Groep 54"/>
            <p:cNvGrpSpPr/>
            <p:nvPr/>
          </p:nvGrpSpPr>
          <p:grpSpPr>
            <a:xfrm>
              <a:off x="5917503" y="4874794"/>
              <a:ext cx="2011402" cy="1326182"/>
              <a:chOff x="1764110" y="4623667"/>
              <a:chExt cx="2289385" cy="1509465"/>
            </a:xfrm>
          </p:grpSpPr>
          <p:sp>
            <p:nvSpPr>
              <p:cNvPr id="56" name="Ovaal 55"/>
              <p:cNvSpPr/>
              <p:nvPr/>
            </p:nvSpPr>
            <p:spPr>
              <a:xfrm>
                <a:off x="2515124" y="5188743"/>
                <a:ext cx="787355" cy="44075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Lokale</a:t>
                </a: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ambitie</a:t>
                </a:r>
              </a:p>
            </p:txBody>
          </p:sp>
          <p:sp>
            <p:nvSpPr>
              <p:cNvPr id="57" name="Ovaal 56"/>
              <p:cNvSpPr/>
              <p:nvPr/>
            </p:nvSpPr>
            <p:spPr>
              <a:xfrm>
                <a:off x="1764110" y="4623667"/>
                <a:ext cx="480223" cy="48022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</a:t>
                </a:r>
              </a:p>
            </p:txBody>
          </p:sp>
          <p:sp>
            <p:nvSpPr>
              <p:cNvPr id="58" name="Ovaal 57"/>
              <p:cNvSpPr/>
              <p:nvPr/>
            </p:nvSpPr>
            <p:spPr>
              <a:xfrm>
                <a:off x="1764110" y="5646610"/>
                <a:ext cx="480223" cy="480223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Ovaal 58"/>
              <p:cNvSpPr/>
              <p:nvPr/>
            </p:nvSpPr>
            <p:spPr>
              <a:xfrm>
                <a:off x="3573272" y="5652909"/>
                <a:ext cx="480223" cy="4802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Ovaal 59"/>
              <p:cNvSpPr/>
              <p:nvPr/>
            </p:nvSpPr>
            <p:spPr>
              <a:xfrm>
                <a:off x="3573272" y="4623667"/>
                <a:ext cx="480223" cy="48022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Tekstvak 65"/>
            <p:cNvSpPr txBox="1"/>
            <p:nvPr/>
          </p:nvSpPr>
          <p:spPr>
            <a:xfrm>
              <a:off x="5764799" y="4411711"/>
              <a:ext cx="2283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6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Netwerken rondom lokale vraagstukken en ambities</a:t>
              </a:r>
            </a:p>
          </p:txBody>
        </p:sp>
        <p:sp>
          <p:nvSpPr>
            <p:cNvPr id="70" name="Tekstvak 69"/>
            <p:cNvSpPr txBox="1"/>
            <p:nvPr/>
          </p:nvSpPr>
          <p:spPr>
            <a:xfrm>
              <a:off x="5498473" y="6230620"/>
              <a:ext cx="2923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i="1" u="none" strike="noStrike" kern="0" cap="none" spc="0" normalizeH="0" baseline="0" noProof="0" dirty="0">
                  <a:ln>
                    <a:noFill/>
                  </a:ln>
                  <a:solidFill>
                    <a:srgbClr val="259E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Engagement en ambitie van kartrekkers maken het netwerk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200" i="1" kern="0" dirty="0">
                  <a:solidFill>
                    <a:srgbClr val="259E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Kartrekkers stimuleren, niet frustreren</a:t>
              </a:r>
              <a:endParaRPr kumimoji="0" lang="nl-NL" sz="1200" i="1" u="none" strike="noStrike" kern="0" cap="none" spc="0" normalizeH="0" baseline="0" noProof="0" dirty="0">
                <a:ln>
                  <a:noFill/>
                </a:ln>
                <a:solidFill>
                  <a:srgbClr val="259E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5" name="Rechte verbindingslijn 94"/>
            <p:cNvCxnSpPr>
              <a:stCxn id="57" idx="5"/>
              <a:endCxn id="56" idx="1"/>
            </p:cNvCxnSpPr>
            <p:nvPr/>
          </p:nvCxnSpPr>
          <p:spPr>
            <a:xfrm>
              <a:off x="6277628" y="5234919"/>
              <a:ext cx="401004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>
              <a:stCxn id="58" idx="7"/>
              <a:endCxn id="56" idx="3"/>
            </p:cNvCxnSpPr>
            <p:nvPr/>
          </p:nvCxnSpPr>
          <p:spPr>
            <a:xfrm flipV="1">
              <a:off x="6277628" y="5701784"/>
              <a:ext cx="401004" cy="1335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>
              <a:stCxn id="60" idx="3"/>
              <a:endCxn id="56" idx="7"/>
            </p:cNvCxnSpPr>
            <p:nvPr/>
          </p:nvCxnSpPr>
          <p:spPr>
            <a:xfrm flipH="1">
              <a:off x="7167774" y="5234919"/>
              <a:ext cx="401006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>
              <a:stCxn id="59" idx="1"/>
              <a:endCxn id="56" idx="5"/>
            </p:cNvCxnSpPr>
            <p:nvPr/>
          </p:nvCxnSpPr>
          <p:spPr>
            <a:xfrm flipH="1" flipV="1">
              <a:off x="7167774" y="5701784"/>
              <a:ext cx="401006" cy="1390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ep 13"/>
          <p:cNvGrpSpPr/>
          <p:nvPr/>
        </p:nvGrpSpPr>
        <p:grpSpPr>
          <a:xfrm>
            <a:off x="2575041" y="2019833"/>
            <a:ext cx="2283048" cy="2258321"/>
            <a:chOff x="2567348" y="4427562"/>
            <a:chExt cx="2283048" cy="2258321"/>
          </a:xfrm>
        </p:grpSpPr>
        <p:grpSp>
          <p:nvGrpSpPr>
            <p:cNvPr id="34" name="Groep 33"/>
            <p:cNvGrpSpPr/>
            <p:nvPr/>
          </p:nvGrpSpPr>
          <p:grpSpPr>
            <a:xfrm>
              <a:off x="2682775" y="4874794"/>
              <a:ext cx="2011402" cy="1326182"/>
              <a:chOff x="1764110" y="4623667"/>
              <a:chExt cx="2289385" cy="1509465"/>
            </a:xfrm>
          </p:grpSpPr>
          <p:sp>
            <p:nvSpPr>
              <p:cNvPr id="8" name="Ovaal 7"/>
              <p:cNvSpPr/>
              <p:nvPr/>
            </p:nvSpPr>
            <p:spPr>
              <a:xfrm>
                <a:off x="2515124" y="5188743"/>
                <a:ext cx="787355" cy="44075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5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Patiënt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9" name="Ovaal 8"/>
              <p:cNvSpPr/>
              <p:nvPr/>
            </p:nvSpPr>
            <p:spPr>
              <a:xfrm>
                <a:off x="1764110" y="4623667"/>
                <a:ext cx="480223" cy="480223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HA</a:t>
                </a:r>
              </a:p>
            </p:txBody>
          </p:sp>
          <p:sp>
            <p:nvSpPr>
              <p:cNvPr id="10" name="Ovaal 9"/>
              <p:cNvSpPr/>
              <p:nvPr/>
            </p:nvSpPr>
            <p:spPr>
              <a:xfrm>
                <a:off x="1764110" y="5646610"/>
                <a:ext cx="480223" cy="480223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al 10"/>
              <p:cNvSpPr/>
              <p:nvPr/>
            </p:nvSpPr>
            <p:spPr>
              <a:xfrm>
                <a:off x="3573272" y="5652909"/>
                <a:ext cx="480223" cy="48022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al 11"/>
              <p:cNvSpPr/>
              <p:nvPr/>
            </p:nvSpPr>
            <p:spPr>
              <a:xfrm>
                <a:off x="3573272" y="4623667"/>
                <a:ext cx="480223" cy="48022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Tekstvak 64"/>
            <p:cNvSpPr txBox="1"/>
            <p:nvPr/>
          </p:nvSpPr>
          <p:spPr>
            <a:xfrm>
              <a:off x="2834925" y="4427562"/>
              <a:ext cx="1683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68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Netwerken rondom patiënt</a:t>
              </a:r>
            </a:p>
          </p:txBody>
        </p:sp>
        <p:sp>
          <p:nvSpPr>
            <p:cNvPr id="69" name="Tekstvak 68"/>
            <p:cNvSpPr txBox="1"/>
            <p:nvPr/>
          </p:nvSpPr>
          <p:spPr>
            <a:xfrm>
              <a:off x="2567348" y="6224218"/>
              <a:ext cx="2283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i="1" u="none" strike="noStrike" kern="0" cap="none" spc="0" normalizeH="0" baseline="0" noProof="0" dirty="0">
                  <a:ln>
                    <a:noFill/>
                  </a:ln>
                  <a:solidFill>
                    <a:srgbClr val="259E5A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Alle professionals maken het netwerken. </a:t>
              </a:r>
              <a:r>
                <a:rPr lang="nl-NL" sz="1200" i="1" kern="0" dirty="0">
                  <a:solidFill>
                    <a:srgbClr val="259E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Dagelijks doen!</a:t>
              </a:r>
              <a:endParaRPr kumimoji="0" lang="nl-NL" sz="1200" i="1" u="none" strike="noStrike" kern="0" cap="none" spc="0" normalizeH="0" baseline="0" noProof="0" dirty="0">
                <a:ln>
                  <a:noFill/>
                </a:ln>
                <a:solidFill>
                  <a:srgbClr val="259E5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8" name="Rechte verbindingslijn 107"/>
            <p:cNvCxnSpPr>
              <a:stCxn id="12" idx="3"/>
              <a:endCxn id="8" idx="7"/>
            </p:cNvCxnSpPr>
            <p:nvPr/>
          </p:nvCxnSpPr>
          <p:spPr>
            <a:xfrm flipH="1">
              <a:off x="3933046" y="5234919"/>
              <a:ext cx="401006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>
              <a:stCxn id="8" idx="5"/>
              <a:endCxn id="11" idx="1"/>
            </p:cNvCxnSpPr>
            <p:nvPr/>
          </p:nvCxnSpPr>
          <p:spPr>
            <a:xfrm>
              <a:off x="3933046" y="5701784"/>
              <a:ext cx="401006" cy="13906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>
              <a:stCxn id="8" idx="3"/>
              <a:endCxn id="10" idx="7"/>
            </p:cNvCxnSpPr>
            <p:nvPr/>
          </p:nvCxnSpPr>
          <p:spPr>
            <a:xfrm flipH="1">
              <a:off x="3042900" y="5701784"/>
              <a:ext cx="401004" cy="1335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/>
            <p:cNvCxnSpPr>
              <a:stCxn id="9" idx="5"/>
              <a:endCxn id="8" idx="1"/>
            </p:cNvCxnSpPr>
            <p:nvPr/>
          </p:nvCxnSpPr>
          <p:spPr>
            <a:xfrm>
              <a:off x="3042900" y="5234919"/>
              <a:ext cx="401004" cy="19304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" name="Afbeelding 121"/>
          <p:cNvPicPr>
            <a:picLocks noChangeAspect="1"/>
          </p:cNvPicPr>
          <p:nvPr/>
        </p:nvPicPr>
        <p:blipFill rotWithShape="1">
          <a:blip r:embed="rId2"/>
          <a:srcRect t="15818" r="13408" b="18647"/>
          <a:stretch/>
        </p:blipFill>
        <p:spPr>
          <a:xfrm>
            <a:off x="4739869" y="3969803"/>
            <a:ext cx="976483" cy="73902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3895" y="3764869"/>
            <a:ext cx="201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Samenhang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>
                <a:solidFill>
                  <a:srgbClr val="259E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Eigenaarschap</a:t>
            </a:r>
          </a:p>
        </p:txBody>
      </p:sp>
    </p:spTree>
    <p:extLst>
      <p:ext uri="{BB962C8B-B14F-4D97-AF65-F5344CB8AC3E}">
        <p14:creationId xmlns:p14="http://schemas.microsoft.com/office/powerpoint/2010/main" val="3570649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betekent kiezen voor het netwerkperspectief?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373" y="1862050"/>
            <a:ext cx="8397123" cy="43577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Organiseren van netwerkperspectief:</a:t>
            </a:r>
          </a:p>
          <a:p>
            <a:r>
              <a:rPr lang="nl-NL" dirty="0"/>
              <a:t>Je echt verbinden rond vraagstukken en thema’s die van betekenis zijn; op zoek naar gedeelde ambitie</a:t>
            </a:r>
          </a:p>
          <a:p>
            <a:r>
              <a:rPr lang="nl-NL" dirty="0"/>
              <a:t>Per thema: wie zijn er nodig; wie doen mee</a:t>
            </a:r>
          </a:p>
          <a:p>
            <a:r>
              <a:rPr lang="nl-NL" dirty="0"/>
              <a:t>Weten wat je wilt, doen waar je goed in bent, betrouwbaarheid</a:t>
            </a:r>
          </a:p>
          <a:p>
            <a:r>
              <a:rPr lang="nl-NL" dirty="0"/>
              <a:t>Elkaar en elkaars kwaliteiten en belangen echt leren kennen; win- win</a:t>
            </a:r>
          </a:p>
          <a:p>
            <a:r>
              <a:rPr lang="nl-NL" dirty="0"/>
              <a:t>Het goed organiseren van mandaat, eigenaarschap, verbinding</a:t>
            </a:r>
          </a:p>
          <a:p>
            <a:r>
              <a:rPr lang="nl-NL" dirty="0"/>
              <a:t>Doen! Samen ontplooien van activiteiten, platforms voor interactie creëren,  samenhang aanbrengen, effecten volgen </a:t>
            </a:r>
          </a:p>
          <a:p>
            <a:r>
              <a:rPr lang="nl-NL" dirty="0"/>
              <a:t>Kiezen van toegesneden samenwerkingsvormen per samenwerkingsvraagstuk</a:t>
            </a:r>
          </a:p>
          <a:p>
            <a:r>
              <a:rPr lang="nl-NL" dirty="0"/>
              <a:t>Op zoek naar nieuwe vormen van netwerkleiderschap; gedeelde rol gebaseerd op wederzijdse beïnvloeding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20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netwerkperspectief betekent aandacht voor condities van samenwerking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C44F0-9EEE-49CC-B0D7-A749CA03EF7B}" type="datetime1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09-12-16</a:t>
            </a:fld>
            <a:endParaRPr kumimoji="0" lang="nl-NL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EA917-A63B-4C26-AD9D-93897ADCCBFC}" type="slidenum">
              <a:rPr kumimoji="0" lang="nl-NL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" name="Afbeelding 60"/>
          <p:cNvPicPr>
            <a:picLocks noChangeAspect="1"/>
          </p:cNvPicPr>
          <p:nvPr/>
        </p:nvPicPr>
        <p:blipFill rotWithShape="1">
          <a:blip r:embed="rId2"/>
          <a:srcRect l="19417" t="15818" r="13408" b="18647"/>
          <a:stretch/>
        </p:blipFill>
        <p:spPr>
          <a:xfrm>
            <a:off x="2466474" y="1439810"/>
            <a:ext cx="5039568" cy="49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18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866900" y="981084"/>
            <a:ext cx="5397500" cy="539750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67396" y="3514919"/>
            <a:ext cx="844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1F9ED7"/>
                </a:solidFill>
                <a:latin typeface="Arial" charset="0"/>
                <a:ea typeface="+mn-ea"/>
              </a:rPr>
              <a:t>Ambitie</a:t>
            </a:r>
          </a:p>
        </p:txBody>
      </p:sp>
      <p:sp>
        <p:nvSpPr>
          <p:cNvPr id="1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37371" y="3865757"/>
            <a:ext cx="862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100" b="1" dirty="0">
                <a:solidFill>
                  <a:srgbClr val="FFFFFF"/>
                </a:solidFill>
                <a:latin typeface="Arial" charset="0"/>
                <a:ea typeface="+mn-ea"/>
              </a:rPr>
              <a:t>Belangen</a:t>
            </a:r>
          </a:p>
        </p:txBody>
      </p:sp>
      <p:sp>
        <p:nvSpPr>
          <p:cNvPr id="18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6608" y="4576957"/>
            <a:ext cx="7016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100" b="1" dirty="0">
                <a:solidFill>
                  <a:srgbClr val="FFFFFF"/>
                </a:solidFill>
                <a:latin typeface="Arial" charset="0"/>
                <a:ea typeface="+mn-ea"/>
              </a:rPr>
              <a:t>Relatie</a:t>
            </a:r>
          </a:p>
        </p:txBody>
      </p:sp>
      <p:sp>
        <p:nvSpPr>
          <p:cNvPr id="1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35496" y="3810194"/>
            <a:ext cx="1016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100" b="1" dirty="0">
                <a:solidFill>
                  <a:srgbClr val="FFFFFF"/>
                </a:solidFill>
                <a:latin typeface="Arial" charset="0"/>
                <a:ea typeface="+mn-ea"/>
              </a:rPr>
              <a:t>Organisatie</a:t>
            </a:r>
          </a:p>
        </p:txBody>
      </p:sp>
      <p:sp>
        <p:nvSpPr>
          <p:cNvPr id="20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02233" y="2576707"/>
            <a:ext cx="7016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1100" b="1" dirty="0">
                <a:solidFill>
                  <a:schemeClr val="bg1"/>
                </a:solidFill>
                <a:latin typeface="Arial" charset="0"/>
                <a:ea typeface="+mn-ea"/>
              </a:rPr>
              <a:t>Proces</a:t>
            </a:r>
          </a:p>
        </p:txBody>
      </p:sp>
      <p:sp>
        <p:nvSpPr>
          <p:cNvPr id="21" name="AutoShape 2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7371" y="1690882"/>
            <a:ext cx="1360487" cy="631825"/>
          </a:xfrm>
          <a:prstGeom prst="wedgeRectCallout">
            <a:avLst>
              <a:gd name="adj1" fmla="val -92435"/>
              <a:gd name="adj2" fmla="val 25022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11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44700" y="2362209"/>
            <a:ext cx="1460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nl-NL" sz="1000" dirty="0">
                <a:solidFill>
                  <a:srgbClr val="A6A6A6"/>
                </a:solidFill>
                <a:latin typeface="Arial" charset="0"/>
              </a:rPr>
              <a:t>Vormgeven en monitoren van een goed proces</a:t>
            </a:r>
          </a:p>
        </p:txBody>
      </p:sp>
      <p:sp>
        <p:nvSpPr>
          <p:cNvPr id="23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65388" y="1795472"/>
            <a:ext cx="14208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>
                <a:solidFill>
                  <a:srgbClr val="24478E"/>
                </a:solidFill>
                <a:latin typeface="Arial" charset="0"/>
              </a:rPr>
              <a:t>Op de goede </a:t>
            </a:r>
          </a:p>
          <a:p>
            <a:pPr algn="ctr"/>
            <a:r>
              <a:rPr lang="nl-NL" sz="1000">
                <a:solidFill>
                  <a:srgbClr val="24478E"/>
                </a:solidFill>
                <a:latin typeface="Arial" charset="0"/>
              </a:rPr>
              <a:t>weg samen?</a:t>
            </a:r>
          </a:p>
        </p:txBody>
      </p:sp>
      <p:sp>
        <p:nvSpPr>
          <p:cNvPr id="24" name="AutoShape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33988" y="1687522"/>
            <a:ext cx="1360487" cy="631825"/>
          </a:xfrm>
          <a:prstGeom prst="wedgeRectCallout">
            <a:avLst>
              <a:gd name="adj1" fmla="val -92435"/>
              <a:gd name="adj2" fmla="val 25022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 sz="11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90888" y="1201747"/>
            <a:ext cx="129381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i="1" dirty="0">
                <a:solidFill>
                  <a:srgbClr val="2EAC84"/>
                </a:solidFill>
                <a:latin typeface="Arial" charset="0"/>
              </a:rPr>
              <a:t>De goede stappen, </a:t>
            </a:r>
          </a:p>
          <a:p>
            <a:pPr algn="ctr"/>
            <a:r>
              <a:rPr lang="nl-NL" sz="1000" i="1" dirty="0">
                <a:solidFill>
                  <a:srgbClr val="2EAC84"/>
                </a:solidFill>
                <a:latin typeface="Arial" charset="0"/>
              </a:rPr>
              <a:t>de goede volgorde, </a:t>
            </a:r>
          </a:p>
          <a:p>
            <a:pPr algn="ctr"/>
            <a:r>
              <a:rPr lang="nl-NL" sz="1000" i="1" dirty="0" err="1">
                <a:solidFill>
                  <a:srgbClr val="2EAC84"/>
                </a:solidFill>
                <a:latin typeface="Arial" charset="0"/>
              </a:rPr>
              <a:t>Win-win</a:t>
            </a:r>
            <a:r>
              <a:rPr lang="nl-NL" sz="1000" i="1" dirty="0">
                <a:solidFill>
                  <a:srgbClr val="2EAC84"/>
                </a:solidFill>
                <a:latin typeface="Arial" charset="0"/>
              </a:rPr>
              <a:t>, in dialoog</a:t>
            </a:r>
          </a:p>
        </p:txBody>
      </p:sp>
      <p:sp>
        <p:nvSpPr>
          <p:cNvPr id="26" name="Text Box 3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1717684"/>
            <a:ext cx="2051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Uitputting inspiratiebron</a:t>
            </a:r>
          </a:p>
          <a:p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Schijnsamenwerking</a:t>
            </a:r>
          </a:p>
        </p:txBody>
      </p:sp>
      <p:sp>
        <p:nvSpPr>
          <p:cNvPr id="27" name="Text Box 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77000" y="1122372"/>
            <a:ext cx="1981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>
                <a:solidFill>
                  <a:srgbClr val="6CB4AF"/>
                </a:solidFill>
                <a:latin typeface="Arial" charset="0"/>
              </a:rPr>
              <a:t>Inspirerend perspectief</a:t>
            </a:r>
          </a:p>
          <a:p>
            <a:r>
              <a:rPr lang="nl-NL" sz="1100" dirty="0">
                <a:solidFill>
                  <a:srgbClr val="6CB4AF"/>
                </a:solidFill>
                <a:latin typeface="Arial" charset="0"/>
              </a:rPr>
              <a:t>Mobiliserend effect</a:t>
            </a:r>
          </a:p>
        </p:txBody>
      </p:sp>
      <p:sp>
        <p:nvSpPr>
          <p:cNvPr id="28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15200" y="3914784"/>
            <a:ext cx="129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>
                <a:solidFill>
                  <a:srgbClr val="6CB4AF"/>
                </a:solidFill>
                <a:latin typeface="Arial" charset="0"/>
              </a:rPr>
              <a:t>Synergie</a:t>
            </a:r>
          </a:p>
          <a:p>
            <a:r>
              <a:rPr lang="nl-NL" sz="1100">
                <a:solidFill>
                  <a:srgbClr val="6CB4AF"/>
                </a:solidFill>
                <a:latin typeface="Arial" charset="0"/>
              </a:rPr>
              <a:t>Proactief gedrag</a:t>
            </a:r>
          </a:p>
        </p:txBody>
      </p:sp>
      <p:sp>
        <p:nvSpPr>
          <p:cNvPr id="29" name="Text Box 3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06975" y="6303972"/>
            <a:ext cx="2384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Onderliggend machtspel</a:t>
            </a:r>
          </a:p>
          <a:p>
            <a:r>
              <a:rPr lang="nl-NL" sz="11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Instabiele relaties</a:t>
            </a:r>
          </a:p>
        </p:txBody>
      </p:sp>
      <p:sp>
        <p:nvSpPr>
          <p:cNvPr id="30" name="Text Box 3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6303972"/>
            <a:ext cx="20304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100">
                <a:solidFill>
                  <a:srgbClr val="6CB4AF"/>
                </a:solidFill>
                <a:latin typeface="Arial" charset="0"/>
              </a:rPr>
              <a:t>Vertrouwen</a:t>
            </a:r>
          </a:p>
          <a:p>
            <a:pPr algn="r"/>
            <a:r>
              <a:rPr lang="nl-NL" sz="1100">
                <a:solidFill>
                  <a:srgbClr val="6CB4AF"/>
                </a:solidFill>
                <a:latin typeface="Arial" charset="0"/>
              </a:rPr>
              <a:t>Goede conflicthantering</a:t>
            </a:r>
          </a:p>
        </p:txBody>
      </p:sp>
      <p:sp>
        <p:nvSpPr>
          <p:cNvPr id="31" name="Text Box 4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10400" y="4791084"/>
            <a:ext cx="19446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Continue onderhandeling</a:t>
            </a:r>
          </a:p>
          <a:p>
            <a:r>
              <a:rPr lang="nl-NL" sz="11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Verdedigend gedrag</a:t>
            </a:r>
          </a:p>
        </p:txBody>
      </p:sp>
      <p:sp>
        <p:nvSpPr>
          <p:cNvPr id="32" name="Text Box 4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92175" y="1249372"/>
            <a:ext cx="1717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100" dirty="0">
                <a:solidFill>
                  <a:srgbClr val="6CB4AF"/>
                </a:solidFill>
                <a:latin typeface="Arial" charset="0"/>
              </a:rPr>
              <a:t>Veerkracht</a:t>
            </a:r>
          </a:p>
          <a:p>
            <a:pPr algn="r"/>
            <a:r>
              <a:rPr lang="nl-NL" sz="1100" dirty="0">
                <a:solidFill>
                  <a:srgbClr val="6CB4AF"/>
                </a:solidFill>
                <a:latin typeface="Arial" charset="0"/>
              </a:rPr>
              <a:t>Voortgang</a:t>
            </a:r>
          </a:p>
        </p:txBody>
      </p:sp>
      <p:sp>
        <p:nvSpPr>
          <p:cNvPr id="33" name="Text Box 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498600" y="5383222"/>
            <a:ext cx="2060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endParaRPr lang="nl-NL" sz="1000">
              <a:solidFill>
                <a:schemeClr val="bg2"/>
              </a:solidFill>
            </a:endParaRPr>
          </a:p>
        </p:txBody>
      </p:sp>
      <p:sp>
        <p:nvSpPr>
          <p:cNvPr id="34" name="Text Box 4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4800" y="4768859"/>
            <a:ext cx="17668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1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Onderorganisatie</a:t>
            </a:r>
          </a:p>
          <a:p>
            <a:pPr algn="r"/>
            <a:r>
              <a:rPr lang="nl-NL" sz="11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Neiging tot controle</a:t>
            </a:r>
          </a:p>
        </p:txBody>
      </p:sp>
      <p:sp>
        <p:nvSpPr>
          <p:cNvPr id="35" name="Text Box 4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600" y="3914784"/>
            <a:ext cx="14827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100">
                <a:solidFill>
                  <a:srgbClr val="6CB4AF"/>
                </a:solidFill>
                <a:latin typeface="Arial" charset="0"/>
              </a:rPr>
              <a:t>Betrouwbaarheid </a:t>
            </a:r>
          </a:p>
          <a:p>
            <a:pPr algn="r"/>
            <a:r>
              <a:rPr lang="nl-NL" sz="1100">
                <a:solidFill>
                  <a:srgbClr val="6CB4AF"/>
                </a:solidFill>
                <a:latin typeface="Arial" charset="0"/>
              </a:rPr>
              <a:t>Daadkracht</a:t>
            </a:r>
          </a:p>
        </p:txBody>
      </p:sp>
      <p:sp>
        <p:nvSpPr>
          <p:cNvPr id="36" name="Text Box 4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2400" y="1717684"/>
            <a:ext cx="2154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Gebrekkige relatie ontwikkeling</a:t>
            </a:r>
          </a:p>
          <a:p>
            <a:pPr algn="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Stagnatie </a:t>
            </a:r>
          </a:p>
        </p:txBody>
      </p:sp>
      <p:sp>
        <p:nvSpPr>
          <p:cNvPr id="37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08213" y="4741872"/>
            <a:ext cx="1047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nl-NL" sz="1000" dirty="0">
                <a:solidFill>
                  <a:srgbClr val="A6A6A6"/>
                </a:solidFill>
                <a:latin typeface="Arial" charset="0"/>
              </a:rPr>
              <a:t>Professioneel</a:t>
            </a:r>
            <a:br>
              <a:rPr lang="nl-NL" sz="1000" dirty="0">
                <a:solidFill>
                  <a:srgbClr val="A6A6A6"/>
                </a:solidFill>
                <a:latin typeface="Arial" charset="0"/>
              </a:rPr>
            </a:br>
            <a:r>
              <a:rPr lang="nl-NL" sz="1000" dirty="0">
                <a:solidFill>
                  <a:srgbClr val="A6A6A6"/>
                </a:solidFill>
                <a:latin typeface="Arial" charset="0"/>
              </a:rPr>
              <a:t>organiseren</a:t>
            </a:r>
          </a:p>
        </p:txBody>
      </p:sp>
      <p:sp>
        <p:nvSpPr>
          <p:cNvPr id="38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87550" y="3987809"/>
            <a:ext cx="10525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Is de samenwerking </a:t>
            </a:r>
          </a:p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goed</a:t>
            </a:r>
          </a:p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georganiseerd?</a:t>
            </a:r>
          </a:p>
        </p:txBody>
      </p:sp>
      <p:sp>
        <p:nvSpPr>
          <p:cNvPr id="39" name="Rectangle 3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98638" y="3201997"/>
            <a:ext cx="1241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i="1" dirty="0" err="1">
                <a:solidFill>
                  <a:srgbClr val="3EB5B2"/>
                </a:solidFill>
                <a:latin typeface="Arial" charset="0"/>
              </a:rPr>
              <a:t>Governance</a:t>
            </a:r>
            <a:endParaRPr lang="nl-NL" sz="1000" i="1" dirty="0">
              <a:solidFill>
                <a:srgbClr val="3EB5B2"/>
              </a:solidFill>
              <a:latin typeface="Arial" charset="0"/>
            </a:endParaRPr>
          </a:p>
          <a:p>
            <a:pPr algn="ctr"/>
            <a:r>
              <a:rPr lang="nl-NL" sz="1000" i="1" dirty="0">
                <a:solidFill>
                  <a:srgbClr val="3EB5B2"/>
                </a:solidFill>
                <a:latin typeface="Arial" charset="0"/>
              </a:rPr>
              <a:t>besluitvorming</a:t>
            </a:r>
          </a:p>
          <a:p>
            <a:pPr algn="ctr"/>
            <a:r>
              <a:rPr lang="nl-NL" sz="1000" i="1" dirty="0">
                <a:solidFill>
                  <a:srgbClr val="3EB5B2"/>
                </a:solidFill>
                <a:latin typeface="Arial" charset="0"/>
              </a:rPr>
              <a:t>vorm</a:t>
            </a:r>
          </a:p>
        </p:txBody>
      </p:sp>
      <p:sp>
        <p:nvSpPr>
          <p:cNvPr id="40" name="Text Box 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622800" y="5187959"/>
            <a:ext cx="1071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nl-NL" sz="1000" dirty="0">
                <a:solidFill>
                  <a:srgbClr val="A6A6A6"/>
                </a:solidFill>
                <a:latin typeface="Arial" charset="0"/>
              </a:rPr>
              <a:t>Goed</a:t>
            </a:r>
            <a:br>
              <a:rPr lang="nl-NL" sz="1000" dirty="0">
                <a:solidFill>
                  <a:srgbClr val="A6A6A6"/>
                </a:solidFill>
                <a:latin typeface="Arial" charset="0"/>
              </a:rPr>
            </a:br>
            <a:r>
              <a:rPr lang="nl-NL" sz="1000" dirty="0">
                <a:solidFill>
                  <a:srgbClr val="A6A6A6"/>
                </a:solidFill>
                <a:latin typeface="Arial" charset="0"/>
              </a:rPr>
              <a:t>persoonlijk</a:t>
            </a:r>
            <a:br>
              <a:rPr lang="nl-NL" sz="1000" dirty="0">
                <a:solidFill>
                  <a:srgbClr val="A6A6A6"/>
                </a:solidFill>
                <a:latin typeface="Arial" charset="0"/>
              </a:rPr>
            </a:br>
            <a:r>
              <a:rPr lang="nl-NL" sz="1000" dirty="0">
                <a:solidFill>
                  <a:srgbClr val="A6A6A6"/>
                </a:solidFill>
                <a:latin typeface="Arial" charset="0"/>
              </a:rPr>
              <a:t>samenwerken</a:t>
            </a:r>
          </a:p>
        </p:txBody>
      </p:sp>
      <p:sp>
        <p:nvSpPr>
          <p:cNvPr id="41" name="Rectangl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38600" y="5743584"/>
            <a:ext cx="9175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Hoe doen we het </a:t>
            </a:r>
          </a:p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als alliantieteam?</a:t>
            </a:r>
          </a:p>
        </p:txBody>
      </p:sp>
      <p:sp>
        <p:nvSpPr>
          <p:cNvPr id="42" name="Rectangl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1988" y="5089534"/>
            <a:ext cx="13763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i="1" dirty="0">
                <a:solidFill>
                  <a:srgbClr val="02AEC9"/>
                </a:solidFill>
                <a:latin typeface="Arial" charset="0"/>
              </a:rPr>
              <a:t>Leiderschap</a:t>
            </a:r>
          </a:p>
          <a:p>
            <a:pPr algn="ctr"/>
            <a:r>
              <a:rPr lang="nl-NL" sz="1000" i="1" dirty="0">
                <a:solidFill>
                  <a:srgbClr val="02AEC9"/>
                </a:solidFill>
                <a:latin typeface="Arial" charset="0"/>
              </a:rPr>
              <a:t>Relatie</a:t>
            </a:r>
          </a:p>
          <a:p>
            <a:pPr algn="ctr"/>
            <a:r>
              <a:rPr lang="nl-NL" sz="1000" i="1" dirty="0">
                <a:solidFill>
                  <a:srgbClr val="02AEC9"/>
                </a:solidFill>
                <a:latin typeface="Arial" charset="0"/>
              </a:rPr>
              <a:t>Vertrouwen</a:t>
            </a:r>
          </a:p>
        </p:txBody>
      </p:sp>
      <p:sp>
        <p:nvSpPr>
          <p:cNvPr id="43" name="Text Box 2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45000" y="1233497"/>
            <a:ext cx="13033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nl-NL" sz="1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Werken aan        een gedeelde</a:t>
            </a:r>
          </a:p>
          <a:p>
            <a:pPr algn="ctr" defTabSz="1279525"/>
            <a:r>
              <a:rPr lang="nl-NL" sz="10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ambitie</a:t>
            </a:r>
          </a:p>
        </p:txBody>
      </p:sp>
      <p:sp>
        <p:nvSpPr>
          <p:cNvPr id="44" name="Text Box 2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16638" y="3278197"/>
            <a:ext cx="1047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79525"/>
            <a:r>
              <a:rPr lang="nl-NL" sz="1000" dirty="0">
                <a:solidFill>
                  <a:srgbClr val="A6A6A6"/>
                </a:solidFill>
                <a:latin typeface="Arial" charset="0"/>
              </a:rPr>
              <a:t>Recht doen</a:t>
            </a:r>
          </a:p>
          <a:p>
            <a:pPr algn="ctr" defTabSz="1279525"/>
            <a:r>
              <a:rPr lang="nl-NL" sz="1000" dirty="0">
                <a:solidFill>
                  <a:srgbClr val="A6A6A6"/>
                </a:solidFill>
                <a:latin typeface="Arial" charset="0"/>
              </a:rPr>
              <a:t>aan belangen</a:t>
            </a:r>
          </a:p>
        </p:txBody>
      </p:sp>
      <p:sp>
        <p:nvSpPr>
          <p:cNvPr id="45" name="Rectangle 2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219335" y="3862397"/>
            <a:ext cx="7540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Creëren van </a:t>
            </a:r>
          </a:p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waarde voor </a:t>
            </a:r>
          </a:p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betrokken partners? </a:t>
            </a:r>
          </a:p>
        </p:txBody>
      </p:sp>
      <p:sp>
        <p:nvSpPr>
          <p:cNvPr id="46" name="Rectangle 3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54675" y="4719647"/>
            <a:ext cx="11588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i="1" dirty="0">
                <a:solidFill>
                  <a:srgbClr val="1F9ED7"/>
                </a:solidFill>
                <a:latin typeface="Arial" charset="0"/>
              </a:rPr>
              <a:t>Transparantie</a:t>
            </a:r>
          </a:p>
          <a:p>
            <a:pPr algn="ctr"/>
            <a:r>
              <a:rPr lang="nl-NL" sz="1000" i="1" dirty="0">
                <a:solidFill>
                  <a:srgbClr val="1F9ED7"/>
                </a:solidFill>
                <a:latin typeface="Arial" charset="0"/>
              </a:rPr>
              <a:t>Dialoog</a:t>
            </a:r>
          </a:p>
          <a:p>
            <a:pPr algn="ctr"/>
            <a:r>
              <a:rPr lang="nl-NL" sz="1000" i="1" dirty="0">
                <a:solidFill>
                  <a:srgbClr val="1F9ED7"/>
                </a:solidFill>
                <a:latin typeface="Arial" charset="0"/>
              </a:rPr>
              <a:t>Mutual </a:t>
            </a:r>
            <a:r>
              <a:rPr lang="nl-NL" sz="1000" i="1" dirty="0" err="1">
                <a:solidFill>
                  <a:srgbClr val="1F9ED7"/>
                </a:solidFill>
                <a:latin typeface="Arial" charset="0"/>
              </a:rPr>
              <a:t>gains</a:t>
            </a:r>
            <a:endParaRPr lang="nl-NL" sz="1000" i="1" dirty="0">
              <a:solidFill>
                <a:srgbClr val="1F9ED7"/>
              </a:solidFill>
              <a:latin typeface="Arial" charset="0"/>
            </a:endParaRPr>
          </a:p>
        </p:txBody>
      </p:sp>
      <p:sp>
        <p:nvSpPr>
          <p:cNvPr id="47" name="Rectangle 3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689600" y="2305059"/>
            <a:ext cx="1320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1000" i="1" dirty="0">
                <a:solidFill>
                  <a:srgbClr val="259E5A"/>
                </a:solidFill>
                <a:latin typeface="Arial" charset="0"/>
              </a:rPr>
              <a:t>Inhoud</a:t>
            </a:r>
          </a:p>
          <a:p>
            <a:pPr algn="ctr"/>
            <a:r>
              <a:rPr lang="nl-NL" sz="1000" i="1" dirty="0">
                <a:solidFill>
                  <a:srgbClr val="259E5A"/>
                </a:solidFill>
                <a:latin typeface="Arial" charset="0"/>
              </a:rPr>
              <a:t>Commitment</a:t>
            </a:r>
          </a:p>
          <a:p>
            <a:pPr algn="ctr"/>
            <a:r>
              <a:rPr lang="nl-NL" sz="1000" i="1" dirty="0">
                <a:solidFill>
                  <a:srgbClr val="259E5A"/>
                </a:solidFill>
                <a:latin typeface="Arial" charset="0"/>
              </a:rPr>
              <a:t>Gezamenlijkheid</a:t>
            </a:r>
          </a:p>
        </p:txBody>
      </p:sp>
      <p:sp>
        <p:nvSpPr>
          <p:cNvPr id="48" name="Rectangle 97"/>
          <p:cNvSpPr>
            <a:spLocks noChangeArrowheads="1"/>
          </p:cNvSpPr>
          <p:nvPr/>
        </p:nvSpPr>
        <p:spPr bwMode="auto">
          <a:xfrm>
            <a:off x="4724400" y="1781184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1000" dirty="0">
                <a:solidFill>
                  <a:srgbClr val="24478E"/>
                </a:solidFill>
                <a:latin typeface="Arial" charset="0"/>
              </a:rPr>
              <a:t>Hoe gedeeld is de ambitie van de partners?</a:t>
            </a: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4038600" y="444510"/>
            <a:ext cx="4916989" cy="413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rgbClr val="6F6F6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000" dirty="0">
                <a:solidFill>
                  <a:srgbClr val="189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Condities voor kansrijke samenwerking</a:t>
            </a:r>
          </a:p>
        </p:txBody>
      </p:sp>
    </p:spTree>
    <p:extLst>
      <p:ext uri="{BB962C8B-B14F-4D97-AF65-F5344CB8AC3E}">
        <p14:creationId xmlns:p14="http://schemas.microsoft.com/office/powerpoint/2010/main" val="401271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gesprek over het netwerkperspectief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Hoe kan het netwerkperspectief jou helpen?</a:t>
            </a:r>
          </a:p>
          <a:p>
            <a:endParaRPr lang="nl-NL"/>
          </a:p>
          <a:p>
            <a:endParaRPr lang="nl-NL" dirty="0"/>
          </a:p>
          <a:p>
            <a:r>
              <a:rPr lang="nl-NL" dirty="0"/>
              <a:t>Wat heb je te leren?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166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www.commoneye.nl</a:t>
            </a: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092334" y="2360815"/>
            <a:ext cx="5700792" cy="2201661"/>
          </a:xfrm>
        </p:spPr>
        <p:txBody>
          <a:bodyPr/>
          <a:lstStyle/>
          <a:p>
            <a:r>
              <a:rPr lang="nl-NL" dirty="0"/>
              <a:t>Dr. Wilfrid Opheij</a:t>
            </a:r>
            <a:br>
              <a:rPr lang="nl-NL" dirty="0"/>
            </a:br>
            <a:r>
              <a:rPr lang="nl-NL" dirty="0"/>
              <a:t>wilfrid@commoneye.nl</a:t>
            </a:r>
          </a:p>
        </p:txBody>
      </p:sp>
    </p:spTree>
    <p:extLst>
      <p:ext uri="{BB962C8B-B14F-4D97-AF65-F5344CB8AC3E}">
        <p14:creationId xmlns:p14="http://schemas.microsoft.com/office/powerpoint/2010/main" val="336467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huisarts staat er niet alleen voor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74" y="1286930"/>
            <a:ext cx="5764730" cy="500882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646248" y="6116739"/>
            <a:ext cx="3433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(stadswijk van ca. 25.000 inwoners)</a:t>
            </a:r>
          </a:p>
        </p:txBody>
      </p:sp>
    </p:spTree>
    <p:extLst>
      <p:ext uri="{BB962C8B-B14F-4D97-AF65-F5344CB8AC3E}">
        <p14:creationId xmlns:p14="http://schemas.microsoft.com/office/powerpoint/2010/main" val="336446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huisarts staat er niet alleen voor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74" y="1278076"/>
            <a:ext cx="5788481" cy="502946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646248" y="6116739"/>
            <a:ext cx="3433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(stadswijk van ca. 25.000 inwoners)</a:t>
            </a:r>
          </a:p>
        </p:txBody>
      </p:sp>
    </p:spTree>
    <p:extLst>
      <p:ext uri="{BB962C8B-B14F-4D97-AF65-F5344CB8AC3E}">
        <p14:creationId xmlns:p14="http://schemas.microsoft.com/office/powerpoint/2010/main" val="299602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huisarts staat er niet alleen voor:</a:t>
            </a:r>
            <a:br>
              <a:rPr lang="nl-NL" dirty="0">
                <a:solidFill>
                  <a:srgbClr val="259E5A"/>
                </a:solidFill>
              </a:rPr>
            </a:br>
            <a:r>
              <a:rPr lang="nl-NL" dirty="0">
                <a:solidFill>
                  <a:srgbClr val="259E5A"/>
                </a:solidFill>
              </a:rPr>
              <a:t>het is complex en druk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98" name="Afbeelding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976" y="1285693"/>
            <a:ext cx="5788480" cy="503712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646248" y="6116739"/>
            <a:ext cx="3433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(stadswijk van ca. 25.000 inwoners)</a:t>
            </a:r>
          </a:p>
        </p:txBody>
      </p:sp>
    </p:spTree>
    <p:extLst>
      <p:ext uri="{BB962C8B-B14F-4D97-AF65-F5344CB8AC3E}">
        <p14:creationId xmlns:p14="http://schemas.microsoft.com/office/powerpoint/2010/main" val="299161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De omgeving van de 1</a:t>
            </a:r>
            <a:r>
              <a:rPr lang="nl-NL" baseline="30000" dirty="0">
                <a:solidFill>
                  <a:srgbClr val="259E5A"/>
                </a:solidFill>
              </a:rPr>
              <a:t>e</a:t>
            </a:r>
            <a:r>
              <a:rPr lang="nl-NL" dirty="0">
                <a:solidFill>
                  <a:srgbClr val="259E5A"/>
                </a:solidFill>
              </a:rPr>
              <a:t> lijn is complex en druk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277305"/>
            <a:ext cx="6276582" cy="517798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646248" y="6116739"/>
            <a:ext cx="3433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(stadswijk van ca. 25.000 inwoners)</a:t>
            </a:r>
          </a:p>
        </p:txBody>
      </p:sp>
    </p:spTree>
    <p:extLst>
      <p:ext uri="{BB962C8B-B14F-4D97-AF65-F5344CB8AC3E}">
        <p14:creationId xmlns:p14="http://schemas.microsoft.com/office/powerpoint/2010/main" val="5935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Voor Pierre moet het in de wijk goed geregeld 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494" y="1873925"/>
            <a:ext cx="3774870" cy="4357775"/>
          </a:xfrm>
        </p:spPr>
        <p:txBody>
          <a:bodyPr/>
          <a:lstStyle/>
          <a:p>
            <a:r>
              <a:rPr lang="nl-NL" sz="1800" dirty="0"/>
              <a:t>Pierre (18) volgt een niveau 3 MBO opleiding. </a:t>
            </a:r>
          </a:p>
          <a:p>
            <a:r>
              <a:rPr lang="nl-NL" sz="1800" dirty="0"/>
              <a:t>Leren is lastig. </a:t>
            </a:r>
          </a:p>
          <a:p>
            <a:r>
              <a:rPr lang="nl-NL" sz="1800" u="sng" dirty="0"/>
              <a:t>Huisarts en </a:t>
            </a:r>
            <a:r>
              <a:rPr lang="nl-NL" sz="1800" u="sng" dirty="0" err="1"/>
              <a:t>POH’er</a:t>
            </a:r>
            <a:r>
              <a:rPr lang="nl-NL" sz="1800" u="sng" dirty="0"/>
              <a:t> </a:t>
            </a:r>
            <a:r>
              <a:rPr lang="nl-NL" sz="1800" dirty="0"/>
              <a:t>denken aan ADHD. Doorverwijzing naar </a:t>
            </a:r>
            <a:r>
              <a:rPr lang="nl-NL" sz="1800" u="sng" dirty="0"/>
              <a:t>GGZ instelling </a:t>
            </a:r>
            <a:r>
              <a:rPr lang="nl-NL" sz="1800" dirty="0"/>
              <a:t>in de stad.</a:t>
            </a:r>
          </a:p>
          <a:p>
            <a:r>
              <a:rPr lang="nl-NL" sz="1800" dirty="0"/>
              <a:t>Pierre komt via de huisarts bij het </a:t>
            </a:r>
            <a:r>
              <a:rPr lang="nl-NL" sz="1800" u="sng" dirty="0"/>
              <a:t>buurtteam</a:t>
            </a:r>
            <a:r>
              <a:rPr lang="nl-NL" sz="1800" dirty="0"/>
              <a:t> terecht voor huiswerkbegeleiding. </a:t>
            </a:r>
          </a:p>
          <a:p>
            <a:r>
              <a:rPr lang="nl-NL" sz="1800" dirty="0"/>
              <a:t>Daarnaast heeft Pierre koorts en ruikt hij uit de mond. Hij wordt doorverwezen naar </a:t>
            </a:r>
            <a:r>
              <a:rPr lang="nl-NL" sz="1800" u="sng" dirty="0"/>
              <a:t>een tandarts</a:t>
            </a:r>
            <a:r>
              <a:rPr lang="nl-NL" sz="1800" dirty="0"/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0" y="1992757"/>
            <a:ext cx="4324845" cy="37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259E5A"/>
                </a:solidFill>
              </a:rPr>
              <a:t>Voor Mevr. Jansen moet het in de wijk goed geregeld zijn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47013" y="1862050"/>
            <a:ext cx="3864231" cy="4357775"/>
          </a:xfrm>
        </p:spPr>
        <p:txBody>
          <a:bodyPr/>
          <a:lstStyle/>
          <a:p>
            <a:r>
              <a:rPr lang="nl-NL" sz="1800" dirty="0"/>
              <a:t>Mevr. Jansen (80) is momenteel opgenomen in een </a:t>
            </a:r>
            <a:r>
              <a:rPr lang="nl-NL" sz="1800" u="sng" dirty="0"/>
              <a:t>ziekenhuis</a:t>
            </a:r>
            <a:r>
              <a:rPr lang="nl-NL" sz="1800" dirty="0"/>
              <a:t> in de stad. Ze was gevallen en er is sprake van ernstige verwarring.</a:t>
            </a:r>
          </a:p>
          <a:p>
            <a:r>
              <a:rPr lang="nl-NL" sz="1800" dirty="0"/>
              <a:t>Ze heeft een alcoholprobleem; </a:t>
            </a:r>
            <a:r>
              <a:rPr lang="nl-NL" sz="1800" u="sng" dirty="0"/>
              <a:t>de huisarts </a:t>
            </a:r>
            <a:r>
              <a:rPr lang="nl-NL" sz="1800" dirty="0"/>
              <a:t>twijfelt al een tijdje. Beginnende dementie of Korsakov. </a:t>
            </a:r>
          </a:p>
          <a:p>
            <a:r>
              <a:rPr lang="nl-NL" sz="1800" dirty="0"/>
              <a:t>Huisarts en </a:t>
            </a:r>
            <a:r>
              <a:rPr lang="nl-NL" sz="1800" u="sng" dirty="0"/>
              <a:t>buurtteam</a:t>
            </a:r>
            <a:r>
              <a:rPr lang="nl-NL" sz="1800" dirty="0"/>
              <a:t> signaleren vergroting van problematiek. </a:t>
            </a:r>
          </a:p>
          <a:p>
            <a:r>
              <a:rPr lang="nl-NL" sz="1800" dirty="0"/>
              <a:t>Er wordt in afstemming met </a:t>
            </a:r>
            <a:r>
              <a:rPr lang="nl-NL" sz="1800" u="sng" dirty="0"/>
              <a:t>GGZ verslavingszorg</a:t>
            </a:r>
            <a:r>
              <a:rPr lang="nl-NL" sz="1800" dirty="0"/>
              <a:t>, waar mevrouw in behandeling is, gezocht naar passende</a:t>
            </a:r>
            <a:r>
              <a:rPr lang="nl-NL" sz="1800" u="sng" dirty="0"/>
              <a:t> thuiszorg</a:t>
            </a:r>
            <a:r>
              <a:rPr lang="nl-NL" sz="1800" dirty="0"/>
              <a:t>.</a:t>
            </a:r>
          </a:p>
          <a:p>
            <a:r>
              <a:rPr lang="nl-NL" sz="1800" dirty="0"/>
              <a:t>De kinderen geven niet thuis.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BC65-B684-4C2A-BFF8-2A515BAEC762}" type="datetime1">
              <a:rPr lang="nl-NL" smtClean="0"/>
              <a:pPr/>
              <a:t>09-12-16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A917-A63B-4C26-AD9D-93897ADCCBFC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4" y="2000475"/>
            <a:ext cx="4322952" cy="38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1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EWOFFICEVERSIE" val="2006.3.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93,875"/>
  <p:tag name="ITEMTOP" val="360"/>
  <p:tag name="ITEMBREEDTE" val="276"/>
  <p:tag name="ITEMHOOG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93,875"/>
  <p:tag name="ITEMTOP" val="197,625"/>
  <p:tag name="ITEMBREEDTE" val="156"/>
  <p:tag name="ITEMHOOGTE" val="0,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14"/>
  <p:tag name="ITEMTOP" val="197,625"/>
  <p:tag name="ITEMBREEDTE" val="0"/>
  <p:tag name="ITEMHOOGTE" val="126,3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,375"/>
  <p:tag name="ITEMTOP" val="228"/>
  <p:tag name="ITEMBREEDTE" val="112,625"/>
  <p:tag name="ITEMHOOGTE" val="41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612"/>
  <p:tag name="ITEMTOP" val="293,75"/>
  <p:tag name="ITEMBREEDTE" val="71"/>
  <p:tag name="ITEMHOOGTE" val="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46"/>
  <p:tag name="ITEMTOP" val="120"/>
  <p:tag name="ITEMBREEDTE" val="366"/>
  <p:tag name="ITEMHOOGTE" val="2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612"/>
  <p:tag name="ITEMTOP" val="293,75"/>
  <p:tag name="ITEMBREEDTE" val="71"/>
  <p:tag name="ITEMHOOGTE" val="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,375"/>
  <p:tag name="ITEMTOP" val="228"/>
  <p:tag name="ITEMBREEDTE" val="112,625"/>
  <p:tag name="ITEMHOOGTE" val="41,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14"/>
  <p:tag name="ITEMTOP" val="197,625"/>
  <p:tag name="ITEMBREEDTE" val="0"/>
  <p:tag name="ITEMHOOGTE" val="126,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93,875"/>
  <p:tag name="ITEMTOP" val="360"/>
  <p:tag name="ITEMBREEDTE" val="276"/>
  <p:tag name="ITEMHOOG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02"/>
  <p:tag name="ITEMTOP" val="18"/>
  <p:tag name="ITEMBREEDTE" val="588"/>
  <p:tag name="ITEMHOOGTE" val="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46"/>
  <p:tag name="ITEMTOP" val="120"/>
  <p:tag name="ITEMBREEDTE" val="366"/>
  <p:tag name="ITEMHOOGTE" val="2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612"/>
  <p:tag name="ITEMTOP" val="293,75"/>
  <p:tag name="ITEMBREEDTE" val="71"/>
  <p:tag name="ITEMHOOGTE" val="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73"/>
  <p:tag name="ITEMTOP" val="119,625"/>
  <p:tag name="ITEMBREEDTE" val="439"/>
  <p:tag name="ITEMHOOGTE" val="252,3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612"/>
  <p:tag name="ITEMTOP" val="324"/>
  <p:tag name="ITEMBREEDTE" val="67,625"/>
  <p:tag name="ITEMHOOGTE" val="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23,125"/>
  <p:tag name="ITEMTOP" val="262,25"/>
  <p:tag name="ITEMBREEDTE" val="73,875"/>
  <p:tag name="ITEMHOOGTE" val="22,8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16,75"/>
  <p:tag name="ITEMTOP" val="293"/>
  <p:tag name="ITEMBREEDTE" val="75,375"/>
  <p:tag name="ITEMHOOGTE" val="22,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27,5"/>
  <p:tag name="ITEMTOP" val="355,25"/>
  <p:tag name="ITEMBREEDTE" val="61,375"/>
  <p:tag name="ITEMHOOGTE" val="22,8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15,375"/>
  <p:tag name="ITEMTOP" val="288,125"/>
  <p:tag name="ITEMBREEDTE" val="88,875"/>
  <p:tag name="ITEMHOOGTE" val="22,8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65"/>
  <p:tag name="ITEMTOP" val="180,125"/>
  <p:tag name="ITEMBREEDTE" val="61,375"/>
  <p:tag name="ITEMHOOGTE" val="22,8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16,75"/>
  <p:tag name="ITEMTOP" val="102,75"/>
  <p:tag name="ITEMBREEDTE" val="119"/>
  <p:tag name="ITEMHOOGTE" val="55,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26"/>
  <p:tag name="ITEMTOP" val="102"/>
  <p:tag name="ITEMBREEDTE" val="0"/>
  <p:tag name="ITEMHOOGTE" val="3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36"/>
  <p:tag name="ITEMTOP" val="161,75"/>
  <p:tag name="ITEMBREEDTE" val="117,25"/>
  <p:tag name="ITEMHOOGTE" val="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5,875"/>
  <p:tag name="ITEMTOP" val="112,125"/>
  <p:tag name="ITEMBREEDTE" val="111"/>
  <p:tag name="ITEMHOOGTE" val="38,3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16,75"/>
  <p:tag name="ITEMTOP" val="102,75"/>
  <p:tag name="ITEMBREEDTE" val="119"/>
  <p:tag name="ITEMHOOGTE" val="55,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46,75"/>
  <p:tag name="ITEMTOP" val="60,25"/>
  <p:tag name="ITEMBREEDTE" val="113,25"/>
  <p:tag name="ITEMHOOGTE" val="47,8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52,75"/>
  <p:tag name="ITEMTOP" val="97,125"/>
  <p:tag name="ITEMBREEDTE" val="136,125"/>
  <p:tag name="ITEMHOOGTE" val="33,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30,125"/>
  <p:tag name="ITEMTOP" val="64,5"/>
  <p:tag name="ITEMBREEDTE" val="130,375"/>
  <p:tag name="ITEMHOOGTE" val="33,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92,5"/>
  <p:tag name="ITEMTOP" val="321"/>
  <p:tag name="ITEMBREEDTE" val="113,375"/>
  <p:tag name="ITEMHOOGTE" val="33,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96,875"/>
  <p:tag name="ITEMTOP" val="497,125"/>
  <p:tag name="ITEMBREEDTE" val="136"/>
  <p:tag name="ITEMHOOGTE" val="33,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72,875"/>
  <p:tag name="ITEMTOP" val="497,125"/>
  <p:tag name="ITEMBREEDTE" val="150,25"/>
  <p:tag name="ITEMHOOGTE" val="33,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75,375"/>
  <p:tag name="ITEMTOP" val="357,875"/>
  <p:tag name="ITEMBREEDTE" val="170,125"/>
  <p:tag name="ITEMHOOGTE" val="33,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26"/>
  <p:tag name="ITEMTOP" val="438"/>
  <p:tag name="ITEMBREEDTE" val="549,875"/>
  <p:tag name="ITEMHOOGTE" val="0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6,875"/>
  <p:tag name="ITEMTOP" val="64,375"/>
  <p:tag name="ITEMBREEDTE" val="150,25"/>
  <p:tag name="ITEMHOOGTE" val="33,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oject"/>
  <p:tag name="PREFIXTEKST" val="Twynstra_Studiocode"/>
  <p:tag name="ITEMLINKS" val="90"/>
  <p:tag name="ITEMTOP" val="426"/>
  <p:tag name="ITEMBREEDTE" val="180,25"/>
  <p:tag name="ITEMHOOGTE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,625"/>
  <p:tag name="ITEMTOP" val="357,875"/>
  <p:tag name="ITEMBREEDTE" val="127,75"/>
  <p:tag name="ITEMHOOGTE" val="33,7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9,75"/>
  <p:tag name="ITEMTOP" val="321"/>
  <p:tag name="ITEMBREEDTE" val="102,125"/>
  <p:tag name="ITEMHOOGTE" val="33,7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-2,875"/>
  <p:tag name="ITEMTOP" val="97,125"/>
  <p:tag name="ITEMBREEDTE" val="170,125"/>
  <p:tag name="ITEMHOOGTE" val="33,7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58,25"/>
  <p:tag name="ITEMTOP" val="369,875"/>
  <p:tag name="ITEMBREEDTE" val="86,625"/>
  <p:tag name="ITEMHOOGTE" val="33,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32,75"/>
  <p:tag name="ITEMTOP" val="299"/>
  <p:tag name="ITEMBREEDTE" val="92,125"/>
  <p:tag name="ITEMHOOGTE" val="33,6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16,25"/>
  <p:tag name="ITEMTOP" val="235,25"/>
  <p:tag name="ITEMBREEDTE" val="108,5"/>
  <p:tag name="ITEMHOOGTE" val="41,87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70,375"/>
  <p:tag name="ITEMTOP" val="408,875"/>
  <p:tag name="ITEMBREEDTE" val="87,25"/>
  <p:tag name="ITEMHOOGTE" val="4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19,25"/>
  <p:tag name="ITEMTOP" val="453,75"/>
  <p:tag name="ITEMBREEDTE" val="80,25"/>
  <p:tag name="ITEMHOOGTE" val="40,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46"/>
  <p:tag name="ITEMTOP" val="120"/>
  <p:tag name="ITEMBREEDTE" val="366"/>
  <p:tag name="ITEMHOOGTE" val="22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39"/>
  <p:tag name="ITEMTOP" val="400,375"/>
  <p:tag name="ITEMBREEDTE" val="120,375"/>
  <p:tag name="ITEMHOOGTE" val="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57,125"/>
  <p:tag name="ITEMTOP" val="63"/>
  <p:tag name="ITEMBREEDTE" val="104,625"/>
  <p:tag name="ITEMHOOGTE" val="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01,125"/>
  <p:tag name="ITEMTOP" val="241,875"/>
  <p:tag name="ITEMBREEDTE" val="84,875"/>
  <p:tag name="ITEMHOOGTE" val="33,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04,625"/>
  <p:tag name="ITEMTOP" val="293"/>
  <p:tag name="ITEMBREEDTE" val="66"/>
  <p:tag name="ITEMHOOGTE" val="47,8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3,5"/>
  <p:tag name="ITEMTOP" val="368"/>
  <p:tag name="ITEMBREEDTE" val="101,5"/>
  <p:tag name="ITEMHOOGTE" val="40,8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63,375"/>
  <p:tag name="ITEMTOP" val="161,625"/>
  <p:tag name="ITEMBREEDTE" val="115,5"/>
  <p:tag name="ITEMHOOGTE" val="40,8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64"/>
  <p:tag name="ITEMTOP" val="288"/>
  <p:tag name="ITEMBREEDTE" val="71,125"/>
  <p:tag name="ITEMHOOGTE" val="31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64"/>
  <p:tag name="ITEMTOP" val="370,75"/>
  <p:tag name="ITEMBREEDTE" val="118,875"/>
  <p:tag name="ITEMHOOGTE" val="55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2,625"/>
  <p:tag name="ITEMTOP" val="131,625"/>
  <p:tag name="ITEMBREEDTE" val="55,125"/>
  <p:tag name="ITEMHOOGTE" val="38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92,5"/>
  <p:tag name="ITEMTOP" val="438,875"/>
  <p:tag name="ITEMBREEDTE" val="116,625"/>
  <p:tag name="ITEMHOOGTE" val="21,625"/>
</p:tagLst>
</file>

<file path=ppt/theme/theme1.xml><?xml version="1.0" encoding="utf-8"?>
<a:theme xmlns:a="http://schemas.openxmlformats.org/drawingml/2006/main" name="Kantoorthema">
  <a:themeElements>
    <a:clrScheme name="Common Eye licht">
      <a:dk1>
        <a:srgbClr val="00368A"/>
      </a:dk1>
      <a:lt1>
        <a:sysClr val="window" lastClr="FFFFFF"/>
      </a:lt1>
      <a:dk2>
        <a:srgbClr val="E0EDF6"/>
      </a:dk2>
      <a:lt2>
        <a:srgbClr val="0087D0"/>
      </a:lt2>
      <a:accent1>
        <a:srgbClr val="009DC0"/>
      </a:accent1>
      <a:accent2>
        <a:srgbClr val="DFF0F4"/>
      </a:accent2>
      <a:accent3>
        <a:srgbClr val="24A6A2"/>
      </a:accent3>
      <a:accent4>
        <a:srgbClr val="E2F1F0"/>
      </a:accent4>
      <a:accent5>
        <a:srgbClr val="189D6D"/>
      </a:accent5>
      <a:accent6>
        <a:srgbClr val="E2EFEA"/>
      </a:accent6>
      <a:hlink>
        <a:srgbClr val="22AA81"/>
      </a:hlink>
      <a:folHlink>
        <a:srgbClr val="E2EFEA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1428DE5C29E40888E7E56EB2B53C7" ma:contentTypeVersion="5" ma:contentTypeDescription="Een nieuw document maken." ma:contentTypeScope="" ma:versionID="525e118a418bfe9c97371093f1157899">
  <xsd:schema xmlns:xsd="http://www.w3.org/2001/XMLSchema" xmlns:xs="http://www.w3.org/2001/XMLSchema" xmlns:p="http://schemas.microsoft.com/office/2006/metadata/properties" xmlns:ns2="a6564d50-8c58-431d-ae20-7469d5385b40" targetNamespace="http://schemas.microsoft.com/office/2006/metadata/properties" ma:root="true" ma:fieldsID="5871d0710be370c8e697564c88d24da9" ns2:_="">
    <xsd:import namespace="a6564d50-8c58-431d-ae20-7469d5385b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64d50-8c58-431d-ae20-7469d5385b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C45850-EFDE-4E61-A31A-D441FBCDD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564d50-8c58-431d-ae20-7469d5385b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B1BC2-27A0-4DC8-8605-550D42D98C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70E90D-BFB8-417D-AE65-E2F073128AC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6564d50-8c58-431d-ae20-7469d5385b4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2428</TotalTime>
  <Words>2308</Words>
  <Application>Microsoft Macintosh PowerPoint</Application>
  <PresentationFormat>Diavoorstelling (4:3)</PresentationFormat>
  <Paragraphs>591</Paragraphs>
  <Slides>38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Kantoorthema</vt:lpstr>
      <vt:lpstr>1_Kantoorthema</vt:lpstr>
      <vt:lpstr>Een netwerkperspectief op organiseren</vt:lpstr>
      <vt:lpstr>De vier hoofdlijnen van de presentatie</vt:lpstr>
      <vt:lpstr>De huisarts in de wijk:  Spreekkamer, patiënt, huisarts</vt:lpstr>
      <vt:lpstr>De huisarts staat er niet alleen voor</vt:lpstr>
      <vt:lpstr>De huisarts staat er niet alleen voor</vt:lpstr>
      <vt:lpstr>De huisarts staat er niet alleen voor: het is complex en druk</vt:lpstr>
      <vt:lpstr>De omgeving van de 1e lijn is complex en druk</vt:lpstr>
      <vt:lpstr>Voor Pierre moet het in de wijk goed geregeld zijn</vt:lpstr>
      <vt:lpstr>Voor Mevr. Jansen moet het in de wijk goed geregeld zijn</vt:lpstr>
      <vt:lpstr>Voor Jeanette ten Hoof moet het in de wijk goed geregeld zijn</vt:lpstr>
      <vt:lpstr>Kortom: voor de patiënt in de wijk moet het goed geregeld zijn</vt:lpstr>
      <vt:lpstr>De vier hoofdlijnen van deze presentatie</vt:lpstr>
      <vt:lpstr>Het draait om gezondheid, in de wijk, regionaal, landelijk </vt:lpstr>
      <vt:lpstr>Er spelen veel ontwikkelingen </vt:lpstr>
      <vt:lpstr>Iedere huisarts merkt dit </vt:lpstr>
      <vt:lpstr>PowerPoint-presentatie</vt:lpstr>
      <vt:lpstr>PowerPoint-presentatie</vt:lpstr>
      <vt:lpstr>PowerPoint-presentatie</vt:lpstr>
      <vt:lpstr>PowerPoint-presentatie</vt:lpstr>
      <vt:lpstr>De context van de huisartsenzorg is breder dan de wijk</vt:lpstr>
      <vt:lpstr>De vier hoofdlijnen van deze presentatie</vt:lpstr>
      <vt:lpstr>In iedere sector speelt schaal een rol</vt:lpstr>
      <vt:lpstr>Er is echter niet één optimale schaal </vt:lpstr>
      <vt:lpstr>7 functies van ondersteuning en infrastructuur van huisartsenzorg waar je schaaleffecten kunt realiseren</vt:lpstr>
      <vt:lpstr>7 functies van ondersteuning en infrastructuur van huisartsenzorg waar je schaaleffecten kunt realiseren</vt:lpstr>
      <vt:lpstr>Er zijn verschillende manieren om schaal te realiseren</vt:lpstr>
      <vt:lpstr>Organiseren van schaal kent een aantal eeuwige organiseerdilemma’s</vt:lpstr>
      <vt:lpstr>Schaal doet ertoe</vt:lpstr>
      <vt:lpstr>De vier hoofdlijnen van deze presentatie</vt:lpstr>
      <vt:lpstr>Hoe kunnen we samen beter effect sorteren?</vt:lpstr>
      <vt:lpstr>Meer effect door een netwerkperspectief op organiseren</vt:lpstr>
      <vt:lpstr>Er zijn vier netwerkperspectieven op organiseren </vt:lpstr>
      <vt:lpstr>Er zijn vier netwerkperspectieven op organiseren </vt:lpstr>
      <vt:lpstr>Wat betekent kiezen voor het netwerkperspectief?</vt:lpstr>
      <vt:lpstr>Het netwerkperspectief betekent aandacht voor condities van samenwerking</vt:lpstr>
      <vt:lpstr>PowerPoint-presentatie</vt:lpstr>
      <vt:lpstr>In gesprek over het netwerkperspectief </vt:lpstr>
      <vt:lpstr>Dr. Wilfrid Opheij wilfrid@commoneye.nl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Ruben van Wendel de Joode</dc:creator>
  <cp:lastModifiedBy>Iris De Wildt</cp:lastModifiedBy>
  <cp:revision>220</cp:revision>
  <cp:lastPrinted>2015-12-01T12:21:13Z</cp:lastPrinted>
  <dcterms:created xsi:type="dcterms:W3CDTF">2014-01-21T08:06:28Z</dcterms:created>
  <dcterms:modified xsi:type="dcterms:W3CDTF">2016-12-09T09:53:44Z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0x0101008DC1428DE5C29E40888E7E56EB2B53C7</vt:lpwstr>
  </property>
</Properties>
</file>